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4"/>
  </p:notesMasterIdLst>
  <p:sldIdLst>
    <p:sldId id="256" r:id="rId3"/>
    <p:sldId id="911" r:id="rId4"/>
    <p:sldId id="914" r:id="rId5"/>
    <p:sldId id="267" r:id="rId6"/>
    <p:sldId id="883" r:id="rId7"/>
    <p:sldId id="907" r:id="rId8"/>
    <p:sldId id="770" r:id="rId9"/>
    <p:sldId id="260" r:id="rId10"/>
    <p:sldId id="259" r:id="rId11"/>
    <p:sldId id="268" r:id="rId12"/>
    <p:sldId id="884" r:id="rId13"/>
    <p:sldId id="910" r:id="rId14"/>
    <p:sldId id="888" r:id="rId15"/>
    <p:sldId id="890" r:id="rId16"/>
    <p:sldId id="906" r:id="rId17"/>
    <p:sldId id="891" r:id="rId18"/>
    <p:sldId id="263" r:id="rId19"/>
    <p:sldId id="889" r:id="rId20"/>
    <p:sldId id="892" r:id="rId21"/>
    <p:sldId id="903" r:id="rId22"/>
    <p:sldId id="897" r:id="rId23"/>
    <p:sldId id="893" r:id="rId24"/>
    <p:sldId id="896" r:id="rId25"/>
    <p:sldId id="899" r:id="rId26"/>
    <p:sldId id="898" r:id="rId27"/>
    <p:sldId id="912" r:id="rId28"/>
    <p:sldId id="904" r:id="rId29"/>
    <p:sldId id="902" r:id="rId30"/>
    <p:sldId id="887" r:id="rId31"/>
    <p:sldId id="905" r:id="rId32"/>
    <p:sldId id="265" r:id="rId33"/>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8B0366-E082-425B-6D27-52A529318B7F}" name="Freitas, Keith" initials="KF" userId="S::Keith.Freitas@ventura.org::ffede53b-7b90-4733-88e4-16da4ac9647e" providerId="AD"/>
  <p188:author id="{07E2CB9C-4C62-14B8-C89B-71699130F342}" name="Powers, Erin" initials="EP" userId="S::erin.powers@ventura.org::3d9b49bd-a663-4f6b-b3fa-c729463551c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5F5AF"/>
    <a:srgbClr val="EDF1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886" autoAdjust="0"/>
  </p:normalViewPr>
  <p:slideViewPr>
    <p:cSldViewPr snapToGrid="0">
      <p:cViewPr varScale="1">
        <p:scale>
          <a:sx n="99" d="100"/>
          <a:sy n="99" d="100"/>
        </p:scale>
        <p:origin x="103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6/11/relationships/changesInfo" Target="changesInfos/changesInfo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owers, Erin" userId="3d9b49bd-a663-4f6b-b3fa-c729463551c0" providerId="ADAL" clId="{2D74F143-B6C2-4500-8956-1955B0FCAF87}"/>
    <pc:docChg chg="delSld modSld sldOrd">
      <pc:chgData name="Powers, Erin" userId="3d9b49bd-a663-4f6b-b3fa-c729463551c0" providerId="ADAL" clId="{2D74F143-B6C2-4500-8956-1955B0FCAF87}" dt="2026-06-17T00:08:45.084" v="52" actId="20577"/>
      <pc:docMkLst>
        <pc:docMk/>
      </pc:docMkLst>
      <pc:sldChg chg="modSp mod">
        <pc:chgData name="Powers, Erin" userId="3d9b49bd-a663-4f6b-b3fa-c729463551c0" providerId="ADAL" clId="{2D74F143-B6C2-4500-8956-1955B0FCAF87}" dt="2026-06-16T23:14:23.008" v="24" actId="20577"/>
        <pc:sldMkLst>
          <pc:docMk/>
          <pc:sldMk cId="1290402924" sldId="898"/>
        </pc:sldMkLst>
        <pc:spChg chg="mod">
          <ac:chgData name="Powers, Erin" userId="3d9b49bd-a663-4f6b-b3fa-c729463551c0" providerId="ADAL" clId="{2D74F143-B6C2-4500-8956-1955B0FCAF87}" dt="2026-06-16T23:14:23.008" v="24" actId="20577"/>
          <ac:spMkLst>
            <pc:docMk/>
            <pc:sldMk cId="1290402924" sldId="898"/>
            <ac:spMk id="4" creationId="{7695630F-A1B2-30E0-97F4-4237D72D2D3A}"/>
          </ac:spMkLst>
        </pc:spChg>
      </pc:sldChg>
      <pc:sldChg chg="modSp mod">
        <pc:chgData name="Powers, Erin" userId="3d9b49bd-a663-4f6b-b3fa-c729463551c0" providerId="ADAL" clId="{2D74F143-B6C2-4500-8956-1955B0FCAF87}" dt="2026-06-17T00:08:45.084" v="52" actId="20577"/>
        <pc:sldMkLst>
          <pc:docMk/>
          <pc:sldMk cId="2610624979" sldId="902"/>
        </pc:sldMkLst>
        <pc:spChg chg="mod">
          <ac:chgData name="Powers, Erin" userId="3d9b49bd-a663-4f6b-b3fa-c729463551c0" providerId="ADAL" clId="{2D74F143-B6C2-4500-8956-1955B0FCAF87}" dt="2026-06-17T00:08:23.349" v="47" actId="255"/>
          <ac:spMkLst>
            <pc:docMk/>
            <pc:sldMk cId="2610624979" sldId="902"/>
            <ac:spMk id="3" creationId="{11992CDF-1649-63F0-DF79-FDA6905AE5C4}"/>
          </ac:spMkLst>
        </pc:spChg>
        <pc:spChg chg="mod">
          <ac:chgData name="Powers, Erin" userId="3d9b49bd-a663-4f6b-b3fa-c729463551c0" providerId="ADAL" clId="{2D74F143-B6C2-4500-8956-1955B0FCAF87}" dt="2026-06-17T00:08:45.084" v="52" actId="20577"/>
          <ac:spMkLst>
            <pc:docMk/>
            <pc:sldMk cId="2610624979" sldId="902"/>
            <ac:spMk id="4" creationId="{1E1B6FC4-9160-EDA1-5DAD-8C6E0383159F}"/>
          </ac:spMkLst>
        </pc:spChg>
      </pc:sldChg>
      <pc:sldChg chg="ord">
        <pc:chgData name="Powers, Erin" userId="3d9b49bd-a663-4f6b-b3fa-c729463551c0" providerId="ADAL" clId="{2D74F143-B6C2-4500-8956-1955B0FCAF87}" dt="2026-06-17T00:01:56.385" v="26"/>
        <pc:sldMkLst>
          <pc:docMk/>
          <pc:sldMk cId="1269300161" sldId="906"/>
        </pc:sldMkLst>
      </pc:sldChg>
      <pc:sldChg chg="del">
        <pc:chgData name="Powers, Erin" userId="3d9b49bd-a663-4f6b-b3fa-c729463551c0" providerId="ADAL" clId="{2D74F143-B6C2-4500-8956-1955B0FCAF87}" dt="2026-06-16T22:49:42.827" v="0" actId="47"/>
        <pc:sldMkLst>
          <pc:docMk/>
          <pc:sldMk cId="3569072846" sldId="91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425DDE-2BC3-4922-B116-3F360332369C}" type="doc">
      <dgm:prSet loTypeId="urn:microsoft.com/office/officeart/2005/8/layout/cycle1" loCatId="cycle" qsTypeId="urn:microsoft.com/office/officeart/2005/8/quickstyle/simple4" qsCatId="simple" csTypeId="urn:microsoft.com/office/officeart/2005/8/colors/accent5_2" csCatId="accent5" phldr="1"/>
      <dgm:spPr/>
      <dgm:t>
        <a:bodyPr/>
        <a:lstStyle/>
        <a:p>
          <a:endParaRPr lang="en-US"/>
        </a:p>
      </dgm:t>
    </dgm:pt>
    <dgm:pt modelId="{AF27365F-CA49-4D56-8B99-F06686A3FAD8}">
      <dgm:prSet/>
      <dgm:spPr/>
      <dgm:t>
        <a:bodyPr/>
        <a:lstStyle/>
        <a:p>
          <a:r>
            <a:rPr lang="en-US" b="1" i="0" baseline="0" dirty="0"/>
            <a:t>Community Q &amp; A Format</a:t>
          </a:r>
          <a:endParaRPr lang="en-US" dirty="0"/>
        </a:p>
      </dgm:t>
    </dgm:pt>
    <dgm:pt modelId="{96CE9148-0B0B-4C3B-A968-931F71F08AF5}" type="parTrans" cxnId="{8B90C2D2-BFA0-4DF4-A7EE-D65A49777231}">
      <dgm:prSet/>
      <dgm:spPr/>
      <dgm:t>
        <a:bodyPr/>
        <a:lstStyle/>
        <a:p>
          <a:endParaRPr lang="en-US"/>
        </a:p>
      </dgm:t>
    </dgm:pt>
    <dgm:pt modelId="{8080F9B7-CF29-4C1C-BB4D-A2056E7952B4}" type="sibTrans" cxnId="{8B90C2D2-BFA0-4DF4-A7EE-D65A49777231}">
      <dgm:prSet/>
      <dgm:spPr/>
      <dgm:t>
        <a:bodyPr/>
        <a:lstStyle/>
        <a:p>
          <a:endParaRPr lang="en-US"/>
        </a:p>
      </dgm:t>
    </dgm:pt>
    <dgm:pt modelId="{5C47271D-0FC4-4027-AE23-9C3A039C039B}">
      <dgm:prSet/>
      <dgm:spPr/>
      <dgm:t>
        <a:bodyPr/>
        <a:lstStyle/>
        <a:p>
          <a:r>
            <a:rPr lang="en-US" b="0" i="0" baseline="0" dirty="0"/>
            <a:t>To submit a question, complete the question card.</a:t>
          </a:r>
          <a:endParaRPr lang="en-US" dirty="0"/>
        </a:p>
      </dgm:t>
    </dgm:pt>
    <dgm:pt modelId="{6E8978D7-5011-424C-A989-3047DA9690AA}" type="parTrans" cxnId="{E48C7179-606B-4FA7-BE42-9FE0663DCE55}">
      <dgm:prSet/>
      <dgm:spPr/>
      <dgm:t>
        <a:bodyPr/>
        <a:lstStyle/>
        <a:p>
          <a:endParaRPr lang="en-US"/>
        </a:p>
      </dgm:t>
    </dgm:pt>
    <dgm:pt modelId="{992BBBAB-FA63-40EB-A235-9AF7980BA1FF}" type="sibTrans" cxnId="{E48C7179-606B-4FA7-BE42-9FE0663DCE55}">
      <dgm:prSet/>
      <dgm:spPr/>
      <dgm:t>
        <a:bodyPr/>
        <a:lstStyle/>
        <a:p>
          <a:endParaRPr lang="en-US"/>
        </a:p>
      </dgm:t>
    </dgm:pt>
    <dgm:pt modelId="{C7C5C647-4584-498F-9913-08CB47A4AC06}">
      <dgm:prSet/>
      <dgm:spPr/>
      <dgm:t>
        <a:bodyPr/>
        <a:lstStyle/>
        <a:p>
          <a:r>
            <a:rPr lang="en-US" b="0" i="0" baseline="0"/>
            <a:t>Raise your hand when complete and a project team member will collect your question card(s).</a:t>
          </a:r>
          <a:endParaRPr lang="en-US"/>
        </a:p>
      </dgm:t>
    </dgm:pt>
    <dgm:pt modelId="{650F6CAF-3F7E-4E24-8AF0-8214D98756BB}" type="parTrans" cxnId="{F72473DB-82BB-4B46-B0D2-4B92AA8879D2}">
      <dgm:prSet/>
      <dgm:spPr/>
      <dgm:t>
        <a:bodyPr/>
        <a:lstStyle/>
        <a:p>
          <a:endParaRPr lang="en-US"/>
        </a:p>
      </dgm:t>
    </dgm:pt>
    <dgm:pt modelId="{305DFF58-8285-4194-86E2-4A90E33F40FF}" type="sibTrans" cxnId="{F72473DB-82BB-4B46-B0D2-4B92AA8879D2}">
      <dgm:prSet/>
      <dgm:spPr/>
      <dgm:t>
        <a:bodyPr/>
        <a:lstStyle/>
        <a:p>
          <a:endParaRPr lang="en-US"/>
        </a:p>
      </dgm:t>
    </dgm:pt>
    <dgm:pt modelId="{2905B7B9-A24A-4723-87C7-923694AABEFF}">
      <dgm:prSet/>
      <dgm:spPr/>
      <dgm:t>
        <a:bodyPr/>
        <a:lstStyle/>
        <a:p>
          <a:r>
            <a:rPr lang="en-US" b="0" i="0" baseline="0" dirty="0"/>
            <a:t>Your question(s) will be read by the moderator and answered during the Q &amp; A.</a:t>
          </a:r>
          <a:endParaRPr lang="en-US" dirty="0"/>
        </a:p>
      </dgm:t>
    </dgm:pt>
    <dgm:pt modelId="{BD30BBFE-DE76-4C9A-AE24-68642353ACEF}" type="parTrans" cxnId="{910493EF-A1D7-401E-A228-BFA35F813814}">
      <dgm:prSet/>
      <dgm:spPr/>
      <dgm:t>
        <a:bodyPr/>
        <a:lstStyle/>
        <a:p>
          <a:endParaRPr lang="en-US"/>
        </a:p>
      </dgm:t>
    </dgm:pt>
    <dgm:pt modelId="{0263D645-4E0C-4089-9339-E9D499C94394}" type="sibTrans" cxnId="{910493EF-A1D7-401E-A228-BFA35F813814}">
      <dgm:prSet/>
      <dgm:spPr/>
      <dgm:t>
        <a:bodyPr/>
        <a:lstStyle/>
        <a:p>
          <a:endParaRPr lang="en-US"/>
        </a:p>
      </dgm:t>
    </dgm:pt>
    <dgm:pt modelId="{ED8FC7F8-D584-4281-AA0C-4F5FDD4516A2}">
      <dgm:prSet/>
      <dgm:spPr/>
      <dgm:t>
        <a:bodyPr/>
        <a:lstStyle/>
        <a:p>
          <a:r>
            <a:rPr lang="en-US" b="0" i="0" baseline="0"/>
            <a:t>You can voice a question (2 min.) after all question cards have been read and answered.</a:t>
          </a:r>
          <a:endParaRPr lang="en-US"/>
        </a:p>
      </dgm:t>
    </dgm:pt>
    <dgm:pt modelId="{71A3B66C-CB17-47E5-AEDF-9EC2FE11544C}" type="parTrans" cxnId="{905BF982-60CD-41D8-BBAB-99F092B65126}">
      <dgm:prSet/>
      <dgm:spPr/>
      <dgm:t>
        <a:bodyPr/>
        <a:lstStyle/>
        <a:p>
          <a:endParaRPr lang="en-US"/>
        </a:p>
      </dgm:t>
    </dgm:pt>
    <dgm:pt modelId="{20E69EEF-4586-4276-A88D-73532138C3AB}" type="sibTrans" cxnId="{905BF982-60CD-41D8-BBAB-99F092B65126}">
      <dgm:prSet/>
      <dgm:spPr/>
      <dgm:t>
        <a:bodyPr/>
        <a:lstStyle/>
        <a:p>
          <a:endParaRPr lang="en-US"/>
        </a:p>
      </dgm:t>
    </dgm:pt>
    <dgm:pt modelId="{847EDD91-CC4E-47A8-842A-CB909D5F26D2}">
      <dgm:prSet/>
      <dgm:spPr/>
      <dgm:t>
        <a:bodyPr/>
        <a:lstStyle/>
        <a:p>
          <a:r>
            <a:rPr lang="en-US" b="0" i="0" baseline="0"/>
            <a:t>One voice question per person. Once everyone who wants to voice a question has done so we can return to you if you have another question you’d like to voice.</a:t>
          </a:r>
          <a:endParaRPr lang="en-US"/>
        </a:p>
      </dgm:t>
    </dgm:pt>
    <dgm:pt modelId="{6BB7165E-70C9-4E6C-A598-3F0AD4A253D4}" type="parTrans" cxnId="{2FADD010-45A2-4DE0-987A-6F24EF4A742A}">
      <dgm:prSet/>
      <dgm:spPr/>
      <dgm:t>
        <a:bodyPr/>
        <a:lstStyle/>
        <a:p>
          <a:endParaRPr lang="en-US"/>
        </a:p>
      </dgm:t>
    </dgm:pt>
    <dgm:pt modelId="{60BBAA66-DD5B-47AD-B9F5-99C19A1499A1}" type="sibTrans" cxnId="{2FADD010-45A2-4DE0-987A-6F24EF4A742A}">
      <dgm:prSet/>
      <dgm:spPr/>
      <dgm:t>
        <a:bodyPr/>
        <a:lstStyle/>
        <a:p>
          <a:endParaRPr lang="en-US"/>
        </a:p>
      </dgm:t>
    </dgm:pt>
    <dgm:pt modelId="{09AC21E2-6411-41F3-8574-24EE57AA31F1}" type="pres">
      <dgm:prSet presAssocID="{E1425DDE-2BC3-4922-B116-3F360332369C}" presName="cycle" presStyleCnt="0">
        <dgm:presLayoutVars>
          <dgm:dir/>
          <dgm:resizeHandles val="exact"/>
        </dgm:presLayoutVars>
      </dgm:prSet>
      <dgm:spPr/>
    </dgm:pt>
    <dgm:pt modelId="{4A78DA8A-E4FB-4A62-A58C-19E3E9A09492}" type="pres">
      <dgm:prSet presAssocID="{AF27365F-CA49-4D56-8B99-F06686A3FAD8}" presName="node" presStyleLbl="revTx" presStyleIdx="0" presStyleCnt="1">
        <dgm:presLayoutVars>
          <dgm:bulletEnabled val="1"/>
        </dgm:presLayoutVars>
      </dgm:prSet>
      <dgm:spPr/>
    </dgm:pt>
  </dgm:ptLst>
  <dgm:cxnLst>
    <dgm:cxn modelId="{2FADD010-45A2-4DE0-987A-6F24EF4A742A}" srcId="{AF27365F-CA49-4D56-8B99-F06686A3FAD8}" destId="{847EDD91-CC4E-47A8-842A-CB909D5F26D2}" srcOrd="4" destOrd="0" parTransId="{6BB7165E-70C9-4E6C-A598-3F0AD4A253D4}" sibTransId="{60BBAA66-DD5B-47AD-B9F5-99C19A1499A1}"/>
    <dgm:cxn modelId="{868DAC4E-8883-4C4F-ADB1-4A3D4F963B09}" type="presOf" srcId="{ED8FC7F8-D584-4281-AA0C-4F5FDD4516A2}" destId="{4A78DA8A-E4FB-4A62-A58C-19E3E9A09492}" srcOrd="0" destOrd="4" presId="urn:microsoft.com/office/officeart/2005/8/layout/cycle1"/>
    <dgm:cxn modelId="{E48C7179-606B-4FA7-BE42-9FE0663DCE55}" srcId="{AF27365F-CA49-4D56-8B99-F06686A3FAD8}" destId="{5C47271D-0FC4-4027-AE23-9C3A039C039B}" srcOrd="0" destOrd="0" parTransId="{6E8978D7-5011-424C-A989-3047DA9690AA}" sibTransId="{992BBBAB-FA63-40EB-A235-9AF7980BA1FF}"/>
    <dgm:cxn modelId="{905BF982-60CD-41D8-BBAB-99F092B65126}" srcId="{AF27365F-CA49-4D56-8B99-F06686A3FAD8}" destId="{ED8FC7F8-D584-4281-AA0C-4F5FDD4516A2}" srcOrd="3" destOrd="0" parTransId="{71A3B66C-CB17-47E5-AEDF-9EC2FE11544C}" sibTransId="{20E69EEF-4586-4276-A88D-73532138C3AB}"/>
    <dgm:cxn modelId="{5694ED92-F970-4F43-8BD0-E827C4B66E57}" type="presOf" srcId="{AF27365F-CA49-4D56-8B99-F06686A3FAD8}" destId="{4A78DA8A-E4FB-4A62-A58C-19E3E9A09492}" srcOrd="0" destOrd="0" presId="urn:microsoft.com/office/officeart/2005/8/layout/cycle1"/>
    <dgm:cxn modelId="{F09FF79E-DB3D-431F-AF66-58F1F4CFAA79}" type="presOf" srcId="{847EDD91-CC4E-47A8-842A-CB909D5F26D2}" destId="{4A78DA8A-E4FB-4A62-A58C-19E3E9A09492}" srcOrd="0" destOrd="5" presId="urn:microsoft.com/office/officeart/2005/8/layout/cycle1"/>
    <dgm:cxn modelId="{89273EA1-10D4-4553-B34E-9E91490140C0}" type="presOf" srcId="{C7C5C647-4584-498F-9913-08CB47A4AC06}" destId="{4A78DA8A-E4FB-4A62-A58C-19E3E9A09492}" srcOrd="0" destOrd="2" presId="urn:microsoft.com/office/officeart/2005/8/layout/cycle1"/>
    <dgm:cxn modelId="{71FF95D0-9C6A-43F2-AAEE-163B16DB21B8}" type="presOf" srcId="{2905B7B9-A24A-4723-87C7-923694AABEFF}" destId="{4A78DA8A-E4FB-4A62-A58C-19E3E9A09492}" srcOrd="0" destOrd="3" presId="urn:microsoft.com/office/officeart/2005/8/layout/cycle1"/>
    <dgm:cxn modelId="{8B90C2D2-BFA0-4DF4-A7EE-D65A49777231}" srcId="{E1425DDE-2BC3-4922-B116-3F360332369C}" destId="{AF27365F-CA49-4D56-8B99-F06686A3FAD8}" srcOrd="0" destOrd="0" parTransId="{96CE9148-0B0B-4C3B-A968-931F71F08AF5}" sibTransId="{8080F9B7-CF29-4C1C-BB4D-A2056E7952B4}"/>
    <dgm:cxn modelId="{F72473DB-82BB-4B46-B0D2-4B92AA8879D2}" srcId="{AF27365F-CA49-4D56-8B99-F06686A3FAD8}" destId="{C7C5C647-4584-498F-9913-08CB47A4AC06}" srcOrd="1" destOrd="0" parTransId="{650F6CAF-3F7E-4E24-8AF0-8214D98756BB}" sibTransId="{305DFF58-8285-4194-86E2-4A90E33F40FF}"/>
    <dgm:cxn modelId="{46FBCEDE-81AE-4CDC-A2F0-BC0C8E958BD6}" type="presOf" srcId="{E1425DDE-2BC3-4922-B116-3F360332369C}" destId="{09AC21E2-6411-41F3-8574-24EE57AA31F1}" srcOrd="0" destOrd="0" presId="urn:microsoft.com/office/officeart/2005/8/layout/cycle1"/>
    <dgm:cxn modelId="{910493EF-A1D7-401E-A228-BFA35F813814}" srcId="{AF27365F-CA49-4D56-8B99-F06686A3FAD8}" destId="{2905B7B9-A24A-4723-87C7-923694AABEFF}" srcOrd="2" destOrd="0" parTransId="{BD30BBFE-DE76-4C9A-AE24-68642353ACEF}" sibTransId="{0263D645-4E0C-4089-9339-E9D499C94394}"/>
    <dgm:cxn modelId="{835F1DFD-B135-4BF6-B8DC-2B29DDEB47F3}" type="presOf" srcId="{5C47271D-0FC4-4027-AE23-9C3A039C039B}" destId="{4A78DA8A-E4FB-4A62-A58C-19E3E9A09492}" srcOrd="0" destOrd="1" presId="urn:microsoft.com/office/officeart/2005/8/layout/cycle1"/>
    <dgm:cxn modelId="{B7DC6487-912C-463F-ABB4-CDFA111E0D3A}" type="presParOf" srcId="{09AC21E2-6411-41F3-8574-24EE57AA31F1}" destId="{4A78DA8A-E4FB-4A62-A58C-19E3E9A09492}" srcOrd="0"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78DA8A-E4FB-4A62-A58C-19E3E9A09492}">
      <dsp:nvSpPr>
        <dsp:cNvPr id="0" name=""/>
        <dsp:cNvSpPr/>
      </dsp:nvSpPr>
      <dsp:spPr>
        <a:xfrm>
          <a:off x="339755" y="1615"/>
          <a:ext cx="4799381" cy="47993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35000"/>
            </a:spcAft>
            <a:buNone/>
          </a:pPr>
          <a:r>
            <a:rPr lang="en-US" sz="2400" b="1" i="0" kern="1200" baseline="0" dirty="0"/>
            <a:t>Community Q &amp; A Format</a:t>
          </a:r>
          <a:endParaRPr lang="en-US" sz="2400" kern="1200" dirty="0"/>
        </a:p>
        <a:p>
          <a:pPr marL="171450" lvl="1" indent="-171450" algn="l" defTabSz="844550">
            <a:lnSpc>
              <a:spcPct val="90000"/>
            </a:lnSpc>
            <a:spcBef>
              <a:spcPct val="0"/>
            </a:spcBef>
            <a:spcAft>
              <a:spcPct val="15000"/>
            </a:spcAft>
            <a:buChar char="•"/>
          </a:pPr>
          <a:r>
            <a:rPr lang="en-US" sz="1900" b="0" i="0" kern="1200" baseline="0" dirty="0"/>
            <a:t>To submit a question, complete the question card.</a:t>
          </a:r>
          <a:endParaRPr lang="en-US" sz="1900" kern="1200" dirty="0"/>
        </a:p>
        <a:p>
          <a:pPr marL="171450" lvl="1" indent="-171450" algn="l" defTabSz="844550">
            <a:lnSpc>
              <a:spcPct val="90000"/>
            </a:lnSpc>
            <a:spcBef>
              <a:spcPct val="0"/>
            </a:spcBef>
            <a:spcAft>
              <a:spcPct val="15000"/>
            </a:spcAft>
            <a:buChar char="•"/>
          </a:pPr>
          <a:r>
            <a:rPr lang="en-US" sz="1900" b="0" i="0" kern="1200" baseline="0"/>
            <a:t>Raise your hand when complete and a project team member will collect your question card(s).</a:t>
          </a:r>
          <a:endParaRPr lang="en-US" sz="1900" kern="1200"/>
        </a:p>
        <a:p>
          <a:pPr marL="171450" lvl="1" indent="-171450" algn="l" defTabSz="844550">
            <a:lnSpc>
              <a:spcPct val="90000"/>
            </a:lnSpc>
            <a:spcBef>
              <a:spcPct val="0"/>
            </a:spcBef>
            <a:spcAft>
              <a:spcPct val="15000"/>
            </a:spcAft>
            <a:buChar char="•"/>
          </a:pPr>
          <a:r>
            <a:rPr lang="en-US" sz="1900" b="0" i="0" kern="1200" baseline="0" dirty="0"/>
            <a:t>Your question(s) will be read by the moderator and answered during the Q &amp; A.</a:t>
          </a:r>
          <a:endParaRPr lang="en-US" sz="1900" kern="1200" dirty="0"/>
        </a:p>
        <a:p>
          <a:pPr marL="171450" lvl="1" indent="-171450" algn="l" defTabSz="844550">
            <a:lnSpc>
              <a:spcPct val="90000"/>
            </a:lnSpc>
            <a:spcBef>
              <a:spcPct val="0"/>
            </a:spcBef>
            <a:spcAft>
              <a:spcPct val="15000"/>
            </a:spcAft>
            <a:buChar char="•"/>
          </a:pPr>
          <a:r>
            <a:rPr lang="en-US" sz="1900" b="0" i="0" kern="1200" baseline="0"/>
            <a:t>You can voice a question (2 min.) after all question cards have been read and answered.</a:t>
          </a:r>
          <a:endParaRPr lang="en-US" sz="1900" kern="1200"/>
        </a:p>
        <a:p>
          <a:pPr marL="171450" lvl="1" indent="-171450" algn="l" defTabSz="844550">
            <a:lnSpc>
              <a:spcPct val="90000"/>
            </a:lnSpc>
            <a:spcBef>
              <a:spcPct val="0"/>
            </a:spcBef>
            <a:spcAft>
              <a:spcPct val="15000"/>
            </a:spcAft>
            <a:buChar char="•"/>
          </a:pPr>
          <a:r>
            <a:rPr lang="en-US" sz="1900" b="0" i="0" kern="1200" baseline="0"/>
            <a:t>One voice question per person. Once everyone who wants to voice a question has done so we can return to you if you have another question you’d like to voice.</a:t>
          </a:r>
          <a:endParaRPr lang="en-US" sz="1900" kern="1200"/>
        </a:p>
      </dsp:txBody>
      <dsp:txXfrm>
        <a:off x="339755" y="1615"/>
        <a:ext cx="4799381" cy="4799381"/>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EE551E16-7FED-406B-82A0-C7E2C1C8D4D4}" type="datetimeFigureOut">
              <a:rPr lang="en-US" smtClean="0"/>
              <a:t>6/16/2026</a:t>
            </a:fld>
            <a:endParaRPr lang="en-US" dirty="0"/>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D2079BF4-2975-4ECD-B161-EC8AAA5CAE1A}" type="slidenum">
              <a:rPr lang="en-US" smtClean="0"/>
              <a:t>‹#›</a:t>
            </a:fld>
            <a:endParaRPr lang="en-US" dirty="0"/>
          </a:p>
        </p:txBody>
      </p:sp>
    </p:spTree>
    <p:extLst>
      <p:ext uri="{BB962C8B-B14F-4D97-AF65-F5344CB8AC3E}">
        <p14:creationId xmlns:p14="http://schemas.microsoft.com/office/powerpoint/2010/main" val="117463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SUPERVISOR LONG BOS VIDEO</a:t>
            </a:r>
          </a:p>
        </p:txBody>
      </p:sp>
      <p:sp>
        <p:nvSpPr>
          <p:cNvPr id="4" name="Slide Number Placeholder 3"/>
          <p:cNvSpPr>
            <a:spLocks noGrp="1"/>
          </p:cNvSpPr>
          <p:nvPr>
            <p:ph type="sldNum" sz="quarter" idx="5"/>
          </p:nvPr>
        </p:nvSpPr>
        <p:spPr/>
        <p:txBody>
          <a:bodyPr/>
          <a:lstStyle/>
          <a:p>
            <a:pPr defTabSz="462458">
              <a:defRPr/>
            </a:pPr>
            <a:fld id="{D53435A5-99DA-814C-9781-A49684FF00D1}" type="slidenum">
              <a:rPr lang="en-US" sz="1300">
                <a:solidFill>
                  <a:prstClr val="black"/>
                </a:solidFill>
                <a:latin typeface="Calibri" panose="020F0502020204030204"/>
              </a:rPr>
              <a:pPr defTabSz="462458">
                <a:defRPr/>
              </a:pPr>
              <a:t>7</a:t>
            </a:fld>
            <a:endParaRPr lang="en-US" sz="1300" dirty="0">
              <a:solidFill>
                <a:prstClr val="black"/>
              </a:solidFill>
              <a:latin typeface="Calibri" panose="020F0502020204030204"/>
            </a:endParaRPr>
          </a:p>
        </p:txBody>
      </p:sp>
    </p:spTree>
    <p:extLst>
      <p:ext uri="{BB962C8B-B14F-4D97-AF65-F5344CB8AC3E}">
        <p14:creationId xmlns:p14="http://schemas.microsoft.com/office/powerpoint/2010/main" val="387804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AA3C0-D779-8A02-277D-CCA2449092BE}"/>
              </a:ext>
            </a:extLst>
          </p:cNvPr>
          <p:cNvSpPr>
            <a:spLocks noGrp="1"/>
          </p:cNvSpPr>
          <p:nvPr>
            <p:ph type="ctrTitle"/>
          </p:nvPr>
        </p:nvSpPr>
        <p:spPr>
          <a:xfrm>
            <a:off x="1524000" y="1122046"/>
            <a:ext cx="9144000" cy="2388870"/>
          </a:xfrm>
        </p:spPr>
        <p:txBody>
          <a:bodyPr anchor="b"/>
          <a:lstStyle>
            <a:lvl1pPr algn="ctr">
              <a:defRPr sz="7200"/>
            </a:lvl1pPr>
          </a:lstStyle>
          <a:p>
            <a:r>
              <a:rPr lang="en-US"/>
              <a:t>Click to edit Master title style</a:t>
            </a:r>
          </a:p>
        </p:txBody>
      </p:sp>
      <p:sp>
        <p:nvSpPr>
          <p:cNvPr id="3" name="Subtitle 2">
            <a:extLst>
              <a:ext uri="{FF2B5EF4-FFF2-40B4-BE49-F238E27FC236}">
                <a16:creationId xmlns:a16="http://schemas.microsoft.com/office/drawing/2014/main" id="{61032706-892C-52FC-B3DF-BFAA9A1D40C6}"/>
              </a:ext>
            </a:extLst>
          </p:cNvPr>
          <p:cNvSpPr>
            <a:spLocks noGrp="1"/>
          </p:cNvSpPr>
          <p:nvPr>
            <p:ph type="subTitle" idx="1"/>
          </p:nvPr>
        </p:nvSpPr>
        <p:spPr>
          <a:xfrm>
            <a:off x="1524000" y="3602356"/>
            <a:ext cx="9144000" cy="1655444"/>
          </a:xfrm>
          <a:prstGeom prst="rect">
            <a:avLst/>
          </a:prstGeo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4" name="Date Placeholder 3">
            <a:extLst>
              <a:ext uri="{FF2B5EF4-FFF2-40B4-BE49-F238E27FC236}">
                <a16:creationId xmlns:a16="http://schemas.microsoft.com/office/drawing/2014/main" id="{9FCFF606-A333-A2A1-C463-B443E238AB6D}"/>
              </a:ext>
            </a:extLst>
          </p:cNvPr>
          <p:cNvSpPr>
            <a:spLocks noGrp="1"/>
          </p:cNvSpPr>
          <p:nvPr>
            <p:ph type="dt" sz="half" idx="10"/>
          </p:nvPr>
        </p:nvSpPr>
        <p:spPr>
          <a:xfrm>
            <a:off x="838200" y="6356986"/>
            <a:ext cx="2743200" cy="363854"/>
          </a:xfrm>
          <a:prstGeom prst="rect">
            <a:avLst/>
          </a:prstGeom>
        </p:spPr>
        <p:txBody>
          <a:bodyPr/>
          <a:lstStyle/>
          <a:p>
            <a:fld id="{92D41ED2-D8DE-4219-8A8D-DAC6836E3E74}" type="datetime1">
              <a:rPr lang="en-US" smtClean="0"/>
              <a:t>6/16/2026</a:t>
            </a:fld>
            <a:endParaRPr lang="en-US" dirty="0"/>
          </a:p>
        </p:txBody>
      </p:sp>
      <p:sp>
        <p:nvSpPr>
          <p:cNvPr id="5" name="Footer Placeholder 4">
            <a:extLst>
              <a:ext uri="{FF2B5EF4-FFF2-40B4-BE49-F238E27FC236}">
                <a16:creationId xmlns:a16="http://schemas.microsoft.com/office/drawing/2014/main" id="{24278EEC-4313-6E83-8C5C-27C33389413F}"/>
              </a:ext>
            </a:extLst>
          </p:cNvPr>
          <p:cNvSpPr>
            <a:spLocks noGrp="1"/>
          </p:cNvSpPr>
          <p:nvPr>
            <p:ph type="ftr" sz="quarter" idx="11"/>
          </p:nvPr>
        </p:nvSpPr>
        <p:spPr>
          <a:xfrm>
            <a:off x="4038600" y="6356986"/>
            <a:ext cx="4114800" cy="363854"/>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BF1501D0-C876-A8D8-3609-576395F0BE83}"/>
              </a:ext>
            </a:extLst>
          </p:cNvPr>
          <p:cNvSpPr>
            <a:spLocks noGrp="1"/>
          </p:cNvSpPr>
          <p:nvPr>
            <p:ph type="sldNum" sz="quarter" idx="12"/>
          </p:nvPr>
        </p:nvSpPr>
        <p:spPr/>
        <p:txBody>
          <a:bodyPr/>
          <a:lstStyle/>
          <a:p>
            <a:fld id="{696FA8F4-B44A-4A05-B3CD-BC2B6B6ED4A2}" type="slidenum">
              <a:rPr lang="en-US" smtClean="0"/>
              <a:t>‹#›</a:t>
            </a:fld>
            <a:endParaRPr lang="en-US" dirty="0"/>
          </a:p>
        </p:txBody>
      </p:sp>
    </p:spTree>
    <p:extLst>
      <p:ext uri="{BB962C8B-B14F-4D97-AF65-F5344CB8AC3E}">
        <p14:creationId xmlns:p14="http://schemas.microsoft.com/office/powerpoint/2010/main" val="2049944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CDF43-F9B6-9E14-9F64-88828F0986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1C3F74-3B36-FD26-E931-2A598FCEAF4A}"/>
              </a:ext>
            </a:extLst>
          </p:cNvPr>
          <p:cNvSpPr>
            <a:spLocks noGrp="1"/>
          </p:cNvSpPr>
          <p:nvPr>
            <p:ph type="body" orient="vert" idx="1"/>
          </p:nvPr>
        </p:nvSpPr>
        <p:spPr>
          <a:xfrm>
            <a:off x="838200" y="1824990"/>
            <a:ext cx="10515600" cy="43529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AAFE74-453C-70FF-37F9-AFC48703463E}"/>
              </a:ext>
            </a:extLst>
          </p:cNvPr>
          <p:cNvSpPr>
            <a:spLocks noGrp="1"/>
          </p:cNvSpPr>
          <p:nvPr>
            <p:ph type="dt" sz="half" idx="10"/>
          </p:nvPr>
        </p:nvSpPr>
        <p:spPr>
          <a:xfrm>
            <a:off x="838200" y="6356986"/>
            <a:ext cx="2743200" cy="363854"/>
          </a:xfrm>
          <a:prstGeom prst="rect">
            <a:avLst/>
          </a:prstGeom>
        </p:spPr>
        <p:txBody>
          <a:bodyPr/>
          <a:lstStyle/>
          <a:p>
            <a:fld id="{A9D2BBCC-A5CB-4BA0-9FD9-226C0CFF8E40}" type="datetime1">
              <a:rPr lang="en-US" smtClean="0"/>
              <a:t>6/16/2026</a:t>
            </a:fld>
            <a:endParaRPr lang="en-US" dirty="0"/>
          </a:p>
        </p:txBody>
      </p:sp>
      <p:sp>
        <p:nvSpPr>
          <p:cNvPr id="5" name="Footer Placeholder 4">
            <a:extLst>
              <a:ext uri="{FF2B5EF4-FFF2-40B4-BE49-F238E27FC236}">
                <a16:creationId xmlns:a16="http://schemas.microsoft.com/office/drawing/2014/main" id="{CE3200A6-D1B1-EFE2-63A8-1FD3A9DEFA7D}"/>
              </a:ext>
            </a:extLst>
          </p:cNvPr>
          <p:cNvSpPr>
            <a:spLocks noGrp="1"/>
          </p:cNvSpPr>
          <p:nvPr>
            <p:ph type="ftr" sz="quarter" idx="11"/>
          </p:nvPr>
        </p:nvSpPr>
        <p:spPr>
          <a:xfrm>
            <a:off x="4038600" y="6356986"/>
            <a:ext cx="4114800" cy="363854"/>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3AAED3B-4D57-6F34-1D68-F4B57D807375}"/>
              </a:ext>
            </a:extLst>
          </p:cNvPr>
          <p:cNvSpPr>
            <a:spLocks noGrp="1"/>
          </p:cNvSpPr>
          <p:nvPr>
            <p:ph type="sldNum" sz="quarter" idx="12"/>
          </p:nvPr>
        </p:nvSpPr>
        <p:spPr/>
        <p:txBody>
          <a:bodyPr/>
          <a:lstStyle/>
          <a:p>
            <a:fld id="{696FA8F4-B44A-4A05-B3CD-BC2B6B6ED4A2}" type="slidenum">
              <a:rPr lang="en-US" smtClean="0"/>
              <a:t>‹#›</a:t>
            </a:fld>
            <a:endParaRPr lang="en-US" dirty="0"/>
          </a:p>
        </p:txBody>
      </p:sp>
    </p:spTree>
    <p:extLst>
      <p:ext uri="{BB962C8B-B14F-4D97-AF65-F5344CB8AC3E}">
        <p14:creationId xmlns:p14="http://schemas.microsoft.com/office/powerpoint/2010/main" val="2930014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4B78C7-E62B-9FAA-F03E-3AC6EF42D314}"/>
              </a:ext>
            </a:extLst>
          </p:cNvPr>
          <p:cNvSpPr>
            <a:spLocks noGrp="1"/>
          </p:cNvSpPr>
          <p:nvPr>
            <p:ph type="title" orient="vert"/>
          </p:nvPr>
        </p:nvSpPr>
        <p:spPr>
          <a:xfrm>
            <a:off x="8724901" y="365760"/>
            <a:ext cx="2628900" cy="581215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F2F748-CCD2-EF97-BA05-6E4EEF3D0A8A}"/>
              </a:ext>
            </a:extLst>
          </p:cNvPr>
          <p:cNvSpPr>
            <a:spLocks noGrp="1"/>
          </p:cNvSpPr>
          <p:nvPr>
            <p:ph type="body" orient="vert" idx="1"/>
          </p:nvPr>
        </p:nvSpPr>
        <p:spPr>
          <a:xfrm>
            <a:off x="838201" y="365760"/>
            <a:ext cx="7683500" cy="581215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A67A2-5DAD-A76E-0CC6-E26AF85A3102}"/>
              </a:ext>
            </a:extLst>
          </p:cNvPr>
          <p:cNvSpPr>
            <a:spLocks noGrp="1"/>
          </p:cNvSpPr>
          <p:nvPr>
            <p:ph type="dt" sz="half" idx="10"/>
          </p:nvPr>
        </p:nvSpPr>
        <p:spPr>
          <a:xfrm>
            <a:off x="838200" y="6356986"/>
            <a:ext cx="2743200" cy="363854"/>
          </a:xfrm>
          <a:prstGeom prst="rect">
            <a:avLst/>
          </a:prstGeom>
        </p:spPr>
        <p:txBody>
          <a:bodyPr/>
          <a:lstStyle/>
          <a:p>
            <a:fld id="{CE4EAAAF-08C1-4534-9414-ED2D05B42C7F}" type="datetime1">
              <a:rPr lang="en-US" smtClean="0"/>
              <a:t>6/16/2026</a:t>
            </a:fld>
            <a:endParaRPr lang="en-US" dirty="0"/>
          </a:p>
        </p:txBody>
      </p:sp>
      <p:sp>
        <p:nvSpPr>
          <p:cNvPr id="5" name="Footer Placeholder 4">
            <a:extLst>
              <a:ext uri="{FF2B5EF4-FFF2-40B4-BE49-F238E27FC236}">
                <a16:creationId xmlns:a16="http://schemas.microsoft.com/office/drawing/2014/main" id="{C1978F0E-C9EA-D29B-EF14-9021D9D8366B}"/>
              </a:ext>
            </a:extLst>
          </p:cNvPr>
          <p:cNvSpPr>
            <a:spLocks noGrp="1"/>
          </p:cNvSpPr>
          <p:nvPr>
            <p:ph type="ftr" sz="quarter" idx="11"/>
          </p:nvPr>
        </p:nvSpPr>
        <p:spPr>
          <a:xfrm>
            <a:off x="4038600" y="6356986"/>
            <a:ext cx="4114800" cy="363854"/>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991A10B-D405-8991-A64C-C13D6B6F852C}"/>
              </a:ext>
            </a:extLst>
          </p:cNvPr>
          <p:cNvSpPr>
            <a:spLocks noGrp="1"/>
          </p:cNvSpPr>
          <p:nvPr>
            <p:ph type="sldNum" sz="quarter" idx="12"/>
          </p:nvPr>
        </p:nvSpPr>
        <p:spPr/>
        <p:txBody>
          <a:bodyPr/>
          <a:lstStyle/>
          <a:p>
            <a:fld id="{696FA8F4-B44A-4A05-B3CD-BC2B6B6ED4A2}" type="slidenum">
              <a:rPr lang="en-US" smtClean="0"/>
              <a:t>‹#›</a:t>
            </a:fld>
            <a:endParaRPr lang="en-US" dirty="0"/>
          </a:p>
        </p:txBody>
      </p:sp>
    </p:spTree>
    <p:extLst>
      <p:ext uri="{BB962C8B-B14F-4D97-AF65-F5344CB8AC3E}">
        <p14:creationId xmlns:p14="http://schemas.microsoft.com/office/powerpoint/2010/main" val="31275043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E8F1-DEF7-57EA-6848-8C5A736052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040094B-267B-B50E-5F71-8DF5B6853C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B5CC95-438F-0E85-88B1-12717F48F443}"/>
              </a:ext>
            </a:extLst>
          </p:cNvPr>
          <p:cNvSpPr>
            <a:spLocks noGrp="1"/>
          </p:cNvSpPr>
          <p:nvPr>
            <p:ph type="dt" sz="half" idx="10"/>
          </p:nvPr>
        </p:nvSpPr>
        <p:spPr/>
        <p:txBody>
          <a:bodyPr/>
          <a:lstStyle/>
          <a:p>
            <a:fld id="{B415310D-C35F-497D-80A6-C38B78D1AC05}" type="datetime1">
              <a:rPr lang="en-US" smtClean="0"/>
              <a:t>6/16/2026</a:t>
            </a:fld>
            <a:endParaRPr lang="en-US" dirty="0"/>
          </a:p>
        </p:txBody>
      </p:sp>
      <p:sp>
        <p:nvSpPr>
          <p:cNvPr id="5" name="Footer Placeholder 4">
            <a:extLst>
              <a:ext uri="{FF2B5EF4-FFF2-40B4-BE49-F238E27FC236}">
                <a16:creationId xmlns:a16="http://schemas.microsoft.com/office/drawing/2014/main" id="{F7E0F3DE-9FAD-D855-0ECC-4EF9A90B619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78948B5-3A55-0E68-02A0-4B9F49F6A0B3}"/>
              </a:ext>
            </a:extLst>
          </p:cNvPr>
          <p:cNvSpPr>
            <a:spLocks noGrp="1"/>
          </p:cNvSpPr>
          <p:nvPr>
            <p:ph type="sldNum" sz="quarter" idx="12"/>
          </p:nvPr>
        </p:nvSpPr>
        <p:spPr/>
        <p:txBody>
          <a:bodyPr/>
          <a:lstStyle/>
          <a:p>
            <a:fld id="{8093BB62-3485-464A-A177-DFED7FDC5B14}" type="slidenum">
              <a:rPr lang="en-US" smtClean="0"/>
              <a:t>‹#›</a:t>
            </a:fld>
            <a:endParaRPr lang="en-US" dirty="0"/>
          </a:p>
        </p:txBody>
      </p:sp>
    </p:spTree>
    <p:extLst>
      <p:ext uri="{BB962C8B-B14F-4D97-AF65-F5344CB8AC3E}">
        <p14:creationId xmlns:p14="http://schemas.microsoft.com/office/powerpoint/2010/main" val="24717732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E4609-FF81-C9D7-4DC6-BFCFAA844D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D0B469-7064-6C79-077B-496DD2D324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4D4591-D1E5-B907-41C8-AAC1D5B6D5F8}"/>
              </a:ext>
            </a:extLst>
          </p:cNvPr>
          <p:cNvSpPr>
            <a:spLocks noGrp="1"/>
          </p:cNvSpPr>
          <p:nvPr>
            <p:ph type="dt" sz="half" idx="10"/>
          </p:nvPr>
        </p:nvSpPr>
        <p:spPr/>
        <p:txBody>
          <a:bodyPr/>
          <a:lstStyle/>
          <a:p>
            <a:fld id="{EA40D069-AECB-4C96-81DA-0DA3FA412ECF}" type="datetime1">
              <a:rPr lang="en-US" smtClean="0"/>
              <a:t>6/16/2026</a:t>
            </a:fld>
            <a:endParaRPr lang="en-US" dirty="0"/>
          </a:p>
        </p:txBody>
      </p:sp>
      <p:sp>
        <p:nvSpPr>
          <p:cNvPr id="5" name="Footer Placeholder 4">
            <a:extLst>
              <a:ext uri="{FF2B5EF4-FFF2-40B4-BE49-F238E27FC236}">
                <a16:creationId xmlns:a16="http://schemas.microsoft.com/office/drawing/2014/main" id="{8B1A2FF6-DB36-21CD-A3FB-FA9C3186699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5F79543-80AA-6B77-C301-0DC001D7B3FD}"/>
              </a:ext>
            </a:extLst>
          </p:cNvPr>
          <p:cNvSpPr>
            <a:spLocks noGrp="1"/>
          </p:cNvSpPr>
          <p:nvPr>
            <p:ph type="sldNum" sz="quarter" idx="12"/>
          </p:nvPr>
        </p:nvSpPr>
        <p:spPr/>
        <p:txBody>
          <a:bodyPr/>
          <a:lstStyle/>
          <a:p>
            <a:fld id="{8093BB62-3485-464A-A177-DFED7FDC5B14}" type="slidenum">
              <a:rPr lang="en-US" smtClean="0"/>
              <a:t>‹#›</a:t>
            </a:fld>
            <a:endParaRPr lang="en-US" dirty="0"/>
          </a:p>
        </p:txBody>
      </p:sp>
    </p:spTree>
    <p:extLst>
      <p:ext uri="{BB962C8B-B14F-4D97-AF65-F5344CB8AC3E}">
        <p14:creationId xmlns:p14="http://schemas.microsoft.com/office/powerpoint/2010/main" val="16079121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96CFB-C6C1-8B0E-8DC9-A006003ADA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73841B-4879-718B-D99F-D9A53717BF9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CAFA2D-5F03-9776-5BE2-7855049F226F}"/>
              </a:ext>
            </a:extLst>
          </p:cNvPr>
          <p:cNvSpPr>
            <a:spLocks noGrp="1"/>
          </p:cNvSpPr>
          <p:nvPr>
            <p:ph type="dt" sz="half" idx="10"/>
          </p:nvPr>
        </p:nvSpPr>
        <p:spPr/>
        <p:txBody>
          <a:bodyPr/>
          <a:lstStyle/>
          <a:p>
            <a:fld id="{396DC5E8-B6C5-4472-848B-90E21D955D32}" type="datetime1">
              <a:rPr lang="en-US" smtClean="0"/>
              <a:t>6/16/2026</a:t>
            </a:fld>
            <a:endParaRPr lang="en-US" dirty="0"/>
          </a:p>
        </p:txBody>
      </p:sp>
      <p:sp>
        <p:nvSpPr>
          <p:cNvPr id="5" name="Footer Placeholder 4">
            <a:extLst>
              <a:ext uri="{FF2B5EF4-FFF2-40B4-BE49-F238E27FC236}">
                <a16:creationId xmlns:a16="http://schemas.microsoft.com/office/drawing/2014/main" id="{B728219D-08AB-E3AC-319B-259E93A8020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2065CB0-9C19-9AFF-DCE6-857143EAECF0}"/>
              </a:ext>
            </a:extLst>
          </p:cNvPr>
          <p:cNvSpPr>
            <a:spLocks noGrp="1"/>
          </p:cNvSpPr>
          <p:nvPr>
            <p:ph type="sldNum" sz="quarter" idx="12"/>
          </p:nvPr>
        </p:nvSpPr>
        <p:spPr/>
        <p:txBody>
          <a:bodyPr/>
          <a:lstStyle/>
          <a:p>
            <a:fld id="{8093BB62-3485-464A-A177-DFED7FDC5B14}" type="slidenum">
              <a:rPr lang="en-US" smtClean="0"/>
              <a:t>‹#›</a:t>
            </a:fld>
            <a:endParaRPr lang="en-US" dirty="0"/>
          </a:p>
        </p:txBody>
      </p:sp>
    </p:spTree>
    <p:extLst>
      <p:ext uri="{BB962C8B-B14F-4D97-AF65-F5344CB8AC3E}">
        <p14:creationId xmlns:p14="http://schemas.microsoft.com/office/powerpoint/2010/main" val="2387153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673F2-5B8C-2B7A-ABAB-E17134F340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046A61-E0FF-FAD4-EA0B-885AFB97FA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997BE6-057F-941C-8DD4-108971EDD0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D9632A-EC48-9E0B-ADA7-262675A3643A}"/>
              </a:ext>
            </a:extLst>
          </p:cNvPr>
          <p:cNvSpPr>
            <a:spLocks noGrp="1"/>
          </p:cNvSpPr>
          <p:nvPr>
            <p:ph type="dt" sz="half" idx="10"/>
          </p:nvPr>
        </p:nvSpPr>
        <p:spPr/>
        <p:txBody>
          <a:bodyPr/>
          <a:lstStyle/>
          <a:p>
            <a:fld id="{82BA15A7-8EDB-4CE3-93D2-D3A7A1F7D431}" type="datetime1">
              <a:rPr lang="en-US" smtClean="0"/>
              <a:t>6/16/2026</a:t>
            </a:fld>
            <a:endParaRPr lang="en-US" dirty="0"/>
          </a:p>
        </p:txBody>
      </p:sp>
      <p:sp>
        <p:nvSpPr>
          <p:cNvPr id="6" name="Footer Placeholder 5">
            <a:extLst>
              <a:ext uri="{FF2B5EF4-FFF2-40B4-BE49-F238E27FC236}">
                <a16:creationId xmlns:a16="http://schemas.microsoft.com/office/drawing/2014/main" id="{EDA4969E-E418-E032-17A5-1724FF752C2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AE58437-5A93-B8D2-6744-5BE33BA959BB}"/>
              </a:ext>
            </a:extLst>
          </p:cNvPr>
          <p:cNvSpPr>
            <a:spLocks noGrp="1"/>
          </p:cNvSpPr>
          <p:nvPr>
            <p:ph type="sldNum" sz="quarter" idx="12"/>
          </p:nvPr>
        </p:nvSpPr>
        <p:spPr/>
        <p:txBody>
          <a:bodyPr/>
          <a:lstStyle/>
          <a:p>
            <a:fld id="{8093BB62-3485-464A-A177-DFED7FDC5B14}" type="slidenum">
              <a:rPr lang="en-US" smtClean="0"/>
              <a:t>‹#›</a:t>
            </a:fld>
            <a:endParaRPr lang="en-US" dirty="0"/>
          </a:p>
        </p:txBody>
      </p:sp>
    </p:spTree>
    <p:extLst>
      <p:ext uri="{BB962C8B-B14F-4D97-AF65-F5344CB8AC3E}">
        <p14:creationId xmlns:p14="http://schemas.microsoft.com/office/powerpoint/2010/main" val="23293413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6365A-2395-6020-2038-0CFCC7706B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D1DC24-7717-6265-782D-C728DC09EF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34B28E-37D2-695C-2823-D8FF5CE614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945E90-8EA5-B331-A41D-0C1B89B308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D6E1A3-D827-2C24-71EE-C8C39CD3CA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93DA3A-D41B-9891-6E23-6F9345AF66F6}"/>
              </a:ext>
            </a:extLst>
          </p:cNvPr>
          <p:cNvSpPr>
            <a:spLocks noGrp="1"/>
          </p:cNvSpPr>
          <p:nvPr>
            <p:ph type="dt" sz="half" idx="10"/>
          </p:nvPr>
        </p:nvSpPr>
        <p:spPr/>
        <p:txBody>
          <a:bodyPr/>
          <a:lstStyle/>
          <a:p>
            <a:fld id="{8217F4B6-75A0-45E1-AD78-9E28ADF946D0}" type="datetime1">
              <a:rPr lang="en-US" smtClean="0"/>
              <a:t>6/16/2026</a:t>
            </a:fld>
            <a:endParaRPr lang="en-US" dirty="0"/>
          </a:p>
        </p:txBody>
      </p:sp>
      <p:sp>
        <p:nvSpPr>
          <p:cNvPr id="8" name="Footer Placeholder 7">
            <a:extLst>
              <a:ext uri="{FF2B5EF4-FFF2-40B4-BE49-F238E27FC236}">
                <a16:creationId xmlns:a16="http://schemas.microsoft.com/office/drawing/2014/main" id="{7098D7F7-D617-C7AE-F08B-83AE621431D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E90874B-7C92-40AE-2FF6-50D709C7EC16}"/>
              </a:ext>
            </a:extLst>
          </p:cNvPr>
          <p:cNvSpPr>
            <a:spLocks noGrp="1"/>
          </p:cNvSpPr>
          <p:nvPr>
            <p:ph type="sldNum" sz="quarter" idx="12"/>
          </p:nvPr>
        </p:nvSpPr>
        <p:spPr/>
        <p:txBody>
          <a:bodyPr/>
          <a:lstStyle/>
          <a:p>
            <a:fld id="{8093BB62-3485-464A-A177-DFED7FDC5B14}" type="slidenum">
              <a:rPr lang="en-US" smtClean="0"/>
              <a:t>‹#›</a:t>
            </a:fld>
            <a:endParaRPr lang="en-US" dirty="0"/>
          </a:p>
        </p:txBody>
      </p:sp>
    </p:spTree>
    <p:extLst>
      <p:ext uri="{BB962C8B-B14F-4D97-AF65-F5344CB8AC3E}">
        <p14:creationId xmlns:p14="http://schemas.microsoft.com/office/powerpoint/2010/main" val="8144617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7CC6B-C48E-D280-5405-118A889F68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02D96C-E3F5-0D8C-EBE9-19319A57FBDB}"/>
              </a:ext>
            </a:extLst>
          </p:cNvPr>
          <p:cNvSpPr>
            <a:spLocks noGrp="1"/>
          </p:cNvSpPr>
          <p:nvPr>
            <p:ph type="dt" sz="half" idx="10"/>
          </p:nvPr>
        </p:nvSpPr>
        <p:spPr/>
        <p:txBody>
          <a:bodyPr/>
          <a:lstStyle/>
          <a:p>
            <a:fld id="{F3735C6B-C130-4EC8-8183-7AC63616A371}" type="datetime1">
              <a:rPr lang="en-US" smtClean="0"/>
              <a:t>6/16/2026</a:t>
            </a:fld>
            <a:endParaRPr lang="en-US" dirty="0"/>
          </a:p>
        </p:txBody>
      </p:sp>
      <p:sp>
        <p:nvSpPr>
          <p:cNvPr id="4" name="Footer Placeholder 3">
            <a:extLst>
              <a:ext uri="{FF2B5EF4-FFF2-40B4-BE49-F238E27FC236}">
                <a16:creationId xmlns:a16="http://schemas.microsoft.com/office/drawing/2014/main" id="{C79FF7F2-1FCB-A566-6FFC-9495D3BF233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18DCAA1-29ED-46B6-C568-53CC603224D1}"/>
              </a:ext>
            </a:extLst>
          </p:cNvPr>
          <p:cNvSpPr>
            <a:spLocks noGrp="1"/>
          </p:cNvSpPr>
          <p:nvPr>
            <p:ph type="sldNum" sz="quarter" idx="12"/>
          </p:nvPr>
        </p:nvSpPr>
        <p:spPr/>
        <p:txBody>
          <a:bodyPr/>
          <a:lstStyle/>
          <a:p>
            <a:fld id="{8093BB62-3485-464A-A177-DFED7FDC5B14}" type="slidenum">
              <a:rPr lang="en-US" smtClean="0"/>
              <a:t>‹#›</a:t>
            </a:fld>
            <a:endParaRPr lang="en-US" dirty="0"/>
          </a:p>
        </p:txBody>
      </p:sp>
    </p:spTree>
    <p:extLst>
      <p:ext uri="{BB962C8B-B14F-4D97-AF65-F5344CB8AC3E}">
        <p14:creationId xmlns:p14="http://schemas.microsoft.com/office/powerpoint/2010/main" val="19148566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EBB2ED-7671-24C7-4D0D-566BD746C58A}"/>
              </a:ext>
            </a:extLst>
          </p:cNvPr>
          <p:cNvSpPr>
            <a:spLocks noGrp="1"/>
          </p:cNvSpPr>
          <p:nvPr>
            <p:ph type="dt" sz="half" idx="10"/>
          </p:nvPr>
        </p:nvSpPr>
        <p:spPr/>
        <p:txBody>
          <a:bodyPr/>
          <a:lstStyle/>
          <a:p>
            <a:fld id="{C92E9F50-7F54-4B21-9BE8-3A17E50E116D}" type="datetime1">
              <a:rPr lang="en-US" smtClean="0"/>
              <a:t>6/16/2026</a:t>
            </a:fld>
            <a:endParaRPr lang="en-US" dirty="0"/>
          </a:p>
        </p:txBody>
      </p:sp>
      <p:sp>
        <p:nvSpPr>
          <p:cNvPr id="3" name="Footer Placeholder 2">
            <a:extLst>
              <a:ext uri="{FF2B5EF4-FFF2-40B4-BE49-F238E27FC236}">
                <a16:creationId xmlns:a16="http://schemas.microsoft.com/office/drawing/2014/main" id="{AD614878-134A-D977-7B06-1413DE075DE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88E6C5C-6F91-0298-F948-AEB59F97468B}"/>
              </a:ext>
            </a:extLst>
          </p:cNvPr>
          <p:cNvSpPr>
            <a:spLocks noGrp="1"/>
          </p:cNvSpPr>
          <p:nvPr>
            <p:ph type="sldNum" sz="quarter" idx="12"/>
          </p:nvPr>
        </p:nvSpPr>
        <p:spPr/>
        <p:txBody>
          <a:bodyPr/>
          <a:lstStyle/>
          <a:p>
            <a:fld id="{8093BB62-3485-464A-A177-DFED7FDC5B14}" type="slidenum">
              <a:rPr lang="en-US" smtClean="0"/>
              <a:t>‹#›</a:t>
            </a:fld>
            <a:endParaRPr lang="en-US" dirty="0"/>
          </a:p>
        </p:txBody>
      </p:sp>
    </p:spTree>
    <p:extLst>
      <p:ext uri="{BB962C8B-B14F-4D97-AF65-F5344CB8AC3E}">
        <p14:creationId xmlns:p14="http://schemas.microsoft.com/office/powerpoint/2010/main" val="23300634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34EAF-8E57-788E-39C9-2DA527FEDC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E0C092-EAC9-8518-ABC5-8D1E26CDF5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5102B3-5C3F-3774-601A-D17D86F2B4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3DCCAC-9C60-EF54-524A-B7DE88FB6E89}"/>
              </a:ext>
            </a:extLst>
          </p:cNvPr>
          <p:cNvSpPr>
            <a:spLocks noGrp="1"/>
          </p:cNvSpPr>
          <p:nvPr>
            <p:ph type="dt" sz="half" idx="10"/>
          </p:nvPr>
        </p:nvSpPr>
        <p:spPr/>
        <p:txBody>
          <a:bodyPr/>
          <a:lstStyle/>
          <a:p>
            <a:fld id="{1C2776D8-0882-4A46-A85C-988BB155D1EA}" type="datetime1">
              <a:rPr lang="en-US" smtClean="0"/>
              <a:t>6/16/2026</a:t>
            </a:fld>
            <a:endParaRPr lang="en-US" dirty="0"/>
          </a:p>
        </p:txBody>
      </p:sp>
      <p:sp>
        <p:nvSpPr>
          <p:cNvPr id="6" name="Footer Placeholder 5">
            <a:extLst>
              <a:ext uri="{FF2B5EF4-FFF2-40B4-BE49-F238E27FC236}">
                <a16:creationId xmlns:a16="http://schemas.microsoft.com/office/drawing/2014/main" id="{F3561BB3-5DB7-ED62-7BE9-67B2DA209CA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96C92EF-7021-382A-E21F-0257AEDEF136}"/>
              </a:ext>
            </a:extLst>
          </p:cNvPr>
          <p:cNvSpPr>
            <a:spLocks noGrp="1"/>
          </p:cNvSpPr>
          <p:nvPr>
            <p:ph type="sldNum" sz="quarter" idx="12"/>
          </p:nvPr>
        </p:nvSpPr>
        <p:spPr/>
        <p:txBody>
          <a:bodyPr/>
          <a:lstStyle/>
          <a:p>
            <a:fld id="{8093BB62-3485-464A-A177-DFED7FDC5B14}" type="slidenum">
              <a:rPr lang="en-US" smtClean="0"/>
              <a:t>‹#›</a:t>
            </a:fld>
            <a:endParaRPr lang="en-US" dirty="0"/>
          </a:p>
        </p:txBody>
      </p:sp>
    </p:spTree>
    <p:extLst>
      <p:ext uri="{BB962C8B-B14F-4D97-AF65-F5344CB8AC3E}">
        <p14:creationId xmlns:p14="http://schemas.microsoft.com/office/powerpoint/2010/main" val="1387174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2371D-AF40-2F21-38EC-36AD0DAD7C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241CFC-DD0C-9A81-DE44-2EB53E0AC1EE}"/>
              </a:ext>
            </a:extLst>
          </p:cNvPr>
          <p:cNvSpPr>
            <a:spLocks noGrp="1"/>
          </p:cNvSpPr>
          <p:nvPr>
            <p:ph idx="1"/>
          </p:nvPr>
        </p:nvSpPr>
        <p:spPr>
          <a:xfrm>
            <a:off x="838200" y="1824990"/>
            <a:ext cx="10515600" cy="435292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E4E48C-0A00-3035-3014-90730694E1BB}"/>
              </a:ext>
            </a:extLst>
          </p:cNvPr>
          <p:cNvSpPr>
            <a:spLocks noGrp="1"/>
          </p:cNvSpPr>
          <p:nvPr>
            <p:ph type="dt" sz="half" idx="10"/>
          </p:nvPr>
        </p:nvSpPr>
        <p:spPr>
          <a:xfrm>
            <a:off x="838200" y="6356986"/>
            <a:ext cx="2743200" cy="363854"/>
          </a:xfrm>
          <a:prstGeom prst="rect">
            <a:avLst/>
          </a:prstGeom>
        </p:spPr>
        <p:txBody>
          <a:bodyPr/>
          <a:lstStyle/>
          <a:p>
            <a:fld id="{D3ECBDDD-AA09-4DBA-801A-8C05781E8B6E}" type="datetime1">
              <a:rPr lang="en-US" smtClean="0"/>
              <a:t>6/16/2026</a:t>
            </a:fld>
            <a:endParaRPr lang="en-US" dirty="0"/>
          </a:p>
        </p:txBody>
      </p:sp>
      <p:sp>
        <p:nvSpPr>
          <p:cNvPr id="5" name="Footer Placeholder 4">
            <a:extLst>
              <a:ext uri="{FF2B5EF4-FFF2-40B4-BE49-F238E27FC236}">
                <a16:creationId xmlns:a16="http://schemas.microsoft.com/office/drawing/2014/main" id="{D23452E1-1F5A-B831-8AF4-7576E82BB8D6}"/>
              </a:ext>
            </a:extLst>
          </p:cNvPr>
          <p:cNvSpPr>
            <a:spLocks noGrp="1"/>
          </p:cNvSpPr>
          <p:nvPr>
            <p:ph type="ftr" sz="quarter" idx="11"/>
          </p:nvPr>
        </p:nvSpPr>
        <p:spPr>
          <a:xfrm>
            <a:off x="4038600" y="6356986"/>
            <a:ext cx="4114800" cy="363854"/>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4BC8849D-F394-AD50-4C06-D53885E5FCC6}"/>
              </a:ext>
            </a:extLst>
          </p:cNvPr>
          <p:cNvSpPr>
            <a:spLocks noGrp="1"/>
          </p:cNvSpPr>
          <p:nvPr>
            <p:ph type="sldNum" sz="quarter" idx="12"/>
          </p:nvPr>
        </p:nvSpPr>
        <p:spPr/>
        <p:txBody>
          <a:bodyPr/>
          <a:lstStyle/>
          <a:p>
            <a:fld id="{696FA8F4-B44A-4A05-B3CD-BC2B6B6ED4A2}" type="slidenum">
              <a:rPr lang="en-US" smtClean="0"/>
              <a:t>‹#›</a:t>
            </a:fld>
            <a:endParaRPr lang="en-US" dirty="0"/>
          </a:p>
        </p:txBody>
      </p:sp>
    </p:spTree>
    <p:extLst>
      <p:ext uri="{BB962C8B-B14F-4D97-AF65-F5344CB8AC3E}">
        <p14:creationId xmlns:p14="http://schemas.microsoft.com/office/powerpoint/2010/main" val="5183700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21AC5-BF34-03A2-81D5-354439A520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D26C01-F5A0-E03A-C375-5CC8DB827C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D6ABCA4-8A2F-74DB-8369-5F3D2884CD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0677DE-285C-F830-54CB-6E0528FC433C}"/>
              </a:ext>
            </a:extLst>
          </p:cNvPr>
          <p:cNvSpPr>
            <a:spLocks noGrp="1"/>
          </p:cNvSpPr>
          <p:nvPr>
            <p:ph type="dt" sz="half" idx="10"/>
          </p:nvPr>
        </p:nvSpPr>
        <p:spPr/>
        <p:txBody>
          <a:bodyPr/>
          <a:lstStyle/>
          <a:p>
            <a:fld id="{611642CE-4FC0-4B8A-B67B-C641F40456EA}" type="datetime1">
              <a:rPr lang="en-US" smtClean="0"/>
              <a:t>6/16/2026</a:t>
            </a:fld>
            <a:endParaRPr lang="en-US" dirty="0"/>
          </a:p>
        </p:txBody>
      </p:sp>
      <p:sp>
        <p:nvSpPr>
          <p:cNvPr id="6" name="Footer Placeholder 5">
            <a:extLst>
              <a:ext uri="{FF2B5EF4-FFF2-40B4-BE49-F238E27FC236}">
                <a16:creationId xmlns:a16="http://schemas.microsoft.com/office/drawing/2014/main" id="{C96E51F9-495F-23AF-B63A-A81350C221A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F8CCC27-5E6C-DE38-2135-97DB72A0D188}"/>
              </a:ext>
            </a:extLst>
          </p:cNvPr>
          <p:cNvSpPr>
            <a:spLocks noGrp="1"/>
          </p:cNvSpPr>
          <p:nvPr>
            <p:ph type="sldNum" sz="quarter" idx="12"/>
          </p:nvPr>
        </p:nvSpPr>
        <p:spPr/>
        <p:txBody>
          <a:bodyPr/>
          <a:lstStyle/>
          <a:p>
            <a:fld id="{8093BB62-3485-464A-A177-DFED7FDC5B14}" type="slidenum">
              <a:rPr lang="en-US" smtClean="0"/>
              <a:t>‹#›</a:t>
            </a:fld>
            <a:endParaRPr lang="en-US" dirty="0"/>
          </a:p>
        </p:txBody>
      </p:sp>
    </p:spTree>
    <p:extLst>
      <p:ext uri="{BB962C8B-B14F-4D97-AF65-F5344CB8AC3E}">
        <p14:creationId xmlns:p14="http://schemas.microsoft.com/office/powerpoint/2010/main" val="1437917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26BD6-EC99-4384-890D-9A11B6C5C7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DB23F7-F3B7-C5E9-688A-BB5625CA22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3E61CE-6492-8DAC-8071-F7C90B0EAC2C}"/>
              </a:ext>
            </a:extLst>
          </p:cNvPr>
          <p:cNvSpPr>
            <a:spLocks noGrp="1"/>
          </p:cNvSpPr>
          <p:nvPr>
            <p:ph type="dt" sz="half" idx="10"/>
          </p:nvPr>
        </p:nvSpPr>
        <p:spPr/>
        <p:txBody>
          <a:bodyPr/>
          <a:lstStyle/>
          <a:p>
            <a:fld id="{6738254F-D0FC-427F-88F2-85B4DE967DD8}" type="datetime1">
              <a:rPr lang="en-US" smtClean="0"/>
              <a:t>6/16/2026</a:t>
            </a:fld>
            <a:endParaRPr lang="en-US" dirty="0"/>
          </a:p>
        </p:txBody>
      </p:sp>
      <p:sp>
        <p:nvSpPr>
          <p:cNvPr id="5" name="Footer Placeholder 4">
            <a:extLst>
              <a:ext uri="{FF2B5EF4-FFF2-40B4-BE49-F238E27FC236}">
                <a16:creationId xmlns:a16="http://schemas.microsoft.com/office/drawing/2014/main" id="{0C0349F1-7F75-8581-9342-712C2FB149F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98CFC1A-A756-459B-977E-221D63AD4937}"/>
              </a:ext>
            </a:extLst>
          </p:cNvPr>
          <p:cNvSpPr>
            <a:spLocks noGrp="1"/>
          </p:cNvSpPr>
          <p:nvPr>
            <p:ph type="sldNum" sz="quarter" idx="12"/>
          </p:nvPr>
        </p:nvSpPr>
        <p:spPr/>
        <p:txBody>
          <a:bodyPr/>
          <a:lstStyle/>
          <a:p>
            <a:fld id="{8093BB62-3485-464A-A177-DFED7FDC5B14}" type="slidenum">
              <a:rPr lang="en-US" smtClean="0"/>
              <a:t>‹#›</a:t>
            </a:fld>
            <a:endParaRPr lang="en-US" dirty="0"/>
          </a:p>
        </p:txBody>
      </p:sp>
    </p:spTree>
    <p:extLst>
      <p:ext uri="{BB962C8B-B14F-4D97-AF65-F5344CB8AC3E}">
        <p14:creationId xmlns:p14="http://schemas.microsoft.com/office/powerpoint/2010/main" val="30467441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1F7680-C927-543C-29AE-FD6F24BD0D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A6E26A-8C47-8674-C33D-83ABC767DC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4C7117-5D40-925D-0491-379C2D066713}"/>
              </a:ext>
            </a:extLst>
          </p:cNvPr>
          <p:cNvSpPr>
            <a:spLocks noGrp="1"/>
          </p:cNvSpPr>
          <p:nvPr>
            <p:ph type="dt" sz="half" idx="10"/>
          </p:nvPr>
        </p:nvSpPr>
        <p:spPr/>
        <p:txBody>
          <a:bodyPr/>
          <a:lstStyle/>
          <a:p>
            <a:fld id="{81ABFCB9-B3A6-4668-82EB-9533B2CE046D}" type="datetime1">
              <a:rPr lang="en-US" smtClean="0"/>
              <a:t>6/16/2026</a:t>
            </a:fld>
            <a:endParaRPr lang="en-US" dirty="0"/>
          </a:p>
        </p:txBody>
      </p:sp>
      <p:sp>
        <p:nvSpPr>
          <p:cNvPr id="5" name="Footer Placeholder 4">
            <a:extLst>
              <a:ext uri="{FF2B5EF4-FFF2-40B4-BE49-F238E27FC236}">
                <a16:creationId xmlns:a16="http://schemas.microsoft.com/office/drawing/2014/main" id="{921DCF4C-7D20-EF9D-4DED-376F3113349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3B12B06-99AF-A4FF-E603-A9514B398C55}"/>
              </a:ext>
            </a:extLst>
          </p:cNvPr>
          <p:cNvSpPr>
            <a:spLocks noGrp="1"/>
          </p:cNvSpPr>
          <p:nvPr>
            <p:ph type="sldNum" sz="quarter" idx="12"/>
          </p:nvPr>
        </p:nvSpPr>
        <p:spPr/>
        <p:txBody>
          <a:bodyPr/>
          <a:lstStyle/>
          <a:p>
            <a:fld id="{8093BB62-3485-464A-A177-DFED7FDC5B14}" type="slidenum">
              <a:rPr lang="en-US" smtClean="0"/>
              <a:t>‹#›</a:t>
            </a:fld>
            <a:endParaRPr lang="en-US" dirty="0"/>
          </a:p>
        </p:txBody>
      </p:sp>
    </p:spTree>
    <p:extLst>
      <p:ext uri="{BB962C8B-B14F-4D97-AF65-F5344CB8AC3E}">
        <p14:creationId xmlns:p14="http://schemas.microsoft.com/office/powerpoint/2010/main" val="1913968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90440-7E70-5BBF-9DB5-1749AF506F0D}"/>
              </a:ext>
            </a:extLst>
          </p:cNvPr>
          <p:cNvSpPr>
            <a:spLocks noGrp="1"/>
          </p:cNvSpPr>
          <p:nvPr>
            <p:ph type="title"/>
          </p:nvPr>
        </p:nvSpPr>
        <p:spPr>
          <a:xfrm>
            <a:off x="831851" y="1710690"/>
            <a:ext cx="10515600" cy="2851786"/>
          </a:xfrm>
        </p:spPr>
        <p:txBody>
          <a:bodyPr anchor="b"/>
          <a:lstStyle>
            <a:lvl1pPr>
              <a:defRPr sz="7200"/>
            </a:lvl1pPr>
          </a:lstStyle>
          <a:p>
            <a:r>
              <a:rPr lang="en-US"/>
              <a:t>Click to edit Master title style</a:t>
            </a:r>
          </a:p>
        </p:txBody>
      </p:sp>
      <p:sp>
        <p:nvSpPr>
          <p:cNvPr id="3" name="Text Placeholder 2">
            <a:extLst>
              <a:ext uri="{FF2B5EF4-FFF2-40B4-BE49-F238E27FC236}">
                <a16:creationId xmlns:a16="http://schemas.microsoft.com/office/drawing/2014/main" id="{9D8CAFC3-1C2E-CA86-29F0-9B43BE104291}"/>
              </a:ext>
            </a:extLst>
          </p:cNvPr>
          <p:cNvSpPr>
            <a:spLocks noGrp="1"/>
          </p:cNvSpPr>
          <p:nvPr>
            <p:ph type="body" idx="1"/>
          </p:nvPr>
        </p:nvSpPr>
        <p:spPr>
          <a:xfrm>
            <a:off x="831851" y="4589146"/>
            <a:ext cx="10515600" cy="1501140"/>
          </a:xfrm>
          <a:prstGeom prst="rect">
            <a:avLst/>
          </a:prstGeom>
        </p:spPr>
        <p:txBody>
          <a:bodyPr/>
          <a:lstStyle>
            <a:lvl1pPr marL="0" indent="0">
              <a:buNone/>
              <a:defRPr sz="2880">
                <a:solidFill>
                  <a:schemeClr val="tx1">
                    <a:tint val="82000"/>
                  </a:schemeClr>
                </a:solidFill>
              </a:defRPr>
            </a:lvl1pPr>
            <a:lvl2pPr marL="548640" indent="0">
              <a:buNone/>
              <a:defRPr sz="2400">
                <a:solidFill>
                  <a:schemeClr val="tx1">
                    <a:tint val="82000"/>
                  </a:schemeClr>
                </a:solidFill>
              </a:defRPr>
            </a:lvl2pPr>
            <a:lvl3pPr marL="1097280" indent="0">
              <a:buNone/>
              <a:defRPr sz="2160">
                <a:solidFill>
                  <a:schemeClr val="tx1">
                    <a:tint val="82000"/>
                  </a:schemeClr>
                </a:solidFill>
              </a:defRPr>
            </a:lvl3pPr>
            <a:lvl4pPr marL="1645920" indent="0">
              <a:buNone/>
              <a:defRPr sz="1920">
                <a:solidFill>
                  <a:schemeClr val="tx1">
                    <a:tint val="82000"/>
                  </a:schemeClr>
                </a:solidFill>
              </a:defRPr>
            </a:lvl4pPr>
            <a:lvl5pPr marL="2194560" indent="0">
              <a:buNone/>
              <a:defRPr sz="1920">
                <a:solidFill>
                  <a:schemeClr val="tx1">
                    <a:tint val="82000"/>
                  </a:schemeClr>
                </a:solidFill>
              </a:defRPr>
            </a:lvl5pPr>
            <a:lvl6pPr marL="2743200" indent="0">
              <a:buNone/>
              <a:defRPr sz="1920">
                <a:solidFill>
                  <a:schemeClr val="tx1">
                    <a:tint val="82000"/>
                  </a:schemeClr>
                </a:solidFill>
              </a:defRPr>
            </a:lvl6pPr>
            <a:lvl7pPr marL="3291840" indent="0">
              <a:buNone/>
              <a:defRPr sz="1920">
                <a:solidFill>
                  <a:schemeClr val="tx1">
                    <a:tint val="82000"/>
                  </a:schemeClr>
                </a:solidFill>
              </a:defRPr>
            </a:lvl7pPr>
            <a:lvl8pPr marL="3840480" indent="0">
              <a:buNone/>
              <a:defRPr sz="1920">
                <a:solidFill>
                  <a:schemeClr val="tx1">
                    <a:tint val="82000"/>
                  </a:schemeClr>
                </a:solidFill>
              </a:defRPr>
            </a:lvl8pPr>
            <a:lvl9pPr marL="4389120" indent="0">
              <a:buNone/>
              <a:defRPr sz="192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01D241-0C47-ECE5-0360-6A8ED0551124}"/>
              </a:ext>
            </a:extLst>
          </p:cNvPr>
          <p:cNvSpPr>
            <a:spLocks noGrp="1"/>
          </p:cNvSpPr>
          <p:nvPr>
            <p:ph type="dt" sz="half" idx="10"/>
          </p:nvPr>
        </p:nvSpPr>
        <p:spPr>
          <a:xfrm>
            <a:off x="838200" y="6356986"/>
            <a:ext cx="2743200" cy="363854"/>
          </a:xfrm>
          <a:prstGeom prst="rect">
            <a:avLst/>
          </a:prstGeom>
        </p:spPr>
        <p:txBody>
          <a:bodyPr/>
          <a:lstStyle/>
          <a:p>
            <a:fld id="{CE5C5CD6-7148-438A-BF9B-EC90AEE660E2}" type="datetime1">
              <a:rPr lang="en-US" smtClean="0"/>
              <a:t>6/16/2026</a:t>
            </a:fld>
            <a:endParaRPr lang="en-US" dirty="0"/>
          </a:p>
        </p:txBody>
      </p:sp>
      <p:sp>
        <p:nvSpPr>
          <p:cNvPr id="5" name="Footer Placeholder 4">
            <a:extLst>
              <a:ext uri="{FF2B5EF4-FFF2-40B4-BE49-F238E27FC236}">
                <a16:creationId xmlns:a16="http://schemas.microsoft.com/office/drawing/2014/main" id="{48E86683-2FC1-9969-77E2-83DC74B1145C}"/>
              </a:ext>
            </a:extLst>
          </p:cNvPr>
          <p:cNvSpPr>
            <a:spLocks noGrp="1"/>
          </p:cNvSpPr>
          <p:nvPr>
            <p:ph type="ftr" sz="quarter" idx="11"/>
          </p:nvPr>
        </p:nvSpPr>
        <p:spPr>
          <a:xfrm>
            <a:off x="4038600" y="6356986"/>
            <a:ext cx="4114800" cy="363854"/>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13F2A21-DEEE-5F6B-4A50-F75817E80097}"/>
              </a:ext>
            </a:extLst>
          </p:cNvPr>
          <p:cNvSpPr>
            <a:spLocks noGrp="1"/>
          </p:cNvSpPr>
          <p:nvPr>
            <p:ph type="sldNum" sz="quarter" idx="12"/>
          </p:nvPr>
        </p:nvSpPr>
        <p:spPr/>
        <p:txBody>
          <a:bodyPr/>
          <a:lstStyle/>
          <a:p>
            <a:fld id="{696FA8F4-B44A-4A05-B3CD-BC2B6B6ED4A2}" type="slidenum">
              <a:rPr lang="en-US" smtClean="0"/>
              <a:t>‹#›</a:t>
            </a:fld>
            <a:endParaRPr lang="en-US" dirty="0"/>
          </a:p>
        </p:txBody>
      </p:sp>
    </p:spTree>
    <p:extLst>
      <p:ext uri="{BB962C8B-B14F-4D97-AF65-F5344CB8AC3E}">
        <p14:creationId xmlns:p14="http://schemas.microsoft.com/office/powerpoint/2010/main" val="408072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9043F-772D-9F8B-2168-26D9EBD690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591795-CF4D-B306-C0C5-832754284AD7}"/>
              </a:ext>
            </a:extLst>
          </p:cNvPr>
          <p:cNvSpPr>
            <a:spLocks noGrp="1"/>
          </p:cNvSpPr>
          <p:nvPr>
            <p:ph sz="half" idx="1"/>
          </p:nvPr>
        </p:nvSpPr>
        <p:spPr>
          <a:xfrm>
            <a:off x="838200" y="1824990"/>
            <a:ext cx="5156200" cy="435292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DAD875-073C-43C9-BF6B-E2540A374F34}"/>
              </a:ext>
            </a:extLst>
          </p:cNvPr>
          <p:cNvSpPr>
            <a:spLocks noGrp="1"/>
          </p:cNvSpPr>
          <p:nvPr>
            <p:ph sz="half" idx="2"/>
          </p:nvPr>
        </p:nvSpPr>
        <p:spPr>
          <a:xfrm>
            <a:off x="6197600" y="1824990"/>
            <a:ext cx="5156200" cy="435292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C871F7-04FB-0BA6-8EFE-AD5603B181FD}"/>
              </a:ext>
            </a:extLst>
          </p:cNvPr>
          <p:cNvSpPr>
            <a:spLocks noGrp="1"/>
          </p:cNvSpPr>
          <p:nvPr>
            <p:ph type="dt" sz="half" idx="10"/>
          </p:nvPr>
        </p:nvSpPr>
        <p:spPr>
          <a:xfrm>
            <a:off x="838200" y="6356986"/>
            <a:ext cx="2743200" cy="363854"/>
          </a:xfrm>
          <a:prstGeom prst="rect">
            <a:avLst/>
          </a:prstGeom>
        </p:spPr>
        <p:txBody>
          <a:bodyPr/>
          <a:lstStyle/>
          <a:p>
            <a:fld id="{046F1BE0-49FB-4615-AA34-DB29B8376B93}" type="datetime1">
              <a:rPr lang="en-US" smtClean="0"/>
              <a:t>6/16/2026</a:t>
            </a:fld>
            <a:endParaRPr lang="en-US" dirty="0"/>
          </a:p>
        </p:txBody>
      </p:sp>
      <p:sp>
        <p:nvSpPr>
          <p:cNvPr id="6" name="Footer Placeholder 5">
            <a:extLst>
              <a:ext uri="{FF2B5EF4-FFF2-40B4-BE49-F238E27FC236}">
                <a16:creationId xmlns:a16="http://schemas.microsoft.com/office/drawing/2014/main" id="{69E47FC2-8A72-9536-8BC3-A60A38F04B3D}"/>
              </a:ext>
            </a:extLst>
          </p:cNvPr>
          <p:cNvSpPr>
            <a:spLocks noGrp="1"/>
          </p:cNvSpPr>
          <p:nvPr>
            <p:ph type="ftr" sz="quarter" idx="11"/>
          </p:nvPr>
        </p:nvSpPr>
        <p:spPr>
          <a:xfrm>
            <a:off x="4038600" y="6356986"/>
            <a:ext cx="4114800" cy="363854"/>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A49060E4-509E-E8F2-FC10-DC18390497C7}"/>
              </a:ext>
            </a:extLst>
          </p:cNvPr>
          <p:cNvSpPr>
            <a:spLocks noGrp="1"/>
          </p:cNvSpPr>
          <p:nvPr>
            <p:ph type="sldNum" sz="quarter" idx="12"/>
          </p:nvPr>
        </p:nvSpPr>
        <p:spPr/>
        <p:txBody>
          <a:bodyPr/>
          <a:lstStyle/>
          <a:p>
            <a:fld id="{696FA8F4-B44A-4A05-B3CD-BC2B6B6ED4A2}" type="slidenum">
              <a:rPr lang="en-US" smtClean="0"/>
              <a:t>‹#›</a:t>
            </a:fld>
            <a:endParaRPr lang="en-US" dirty="0"/>
          </a:p>
        </p:txBody>
      </p:sp>
    </p:spTree>
    <p:extLst>
      <p:ext uri="{BB962C8B-B14F-4D97-AF65-F5344CB8AC3E}">
        <p14:creationId xmlns:p14="http://schemas.microsoft.com/office/powerpoint/2010/main" val="2723218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2861E-0D53-D683-8477-A315CE49F0A5}"/>
              </a:ext>
            </a:extLst>
          </p:cNvPr>
          <p:cNvSpPr>
            <a:spLocks noGrp="1"/>
          </p:cNvSpPr>
          <p:nvPr>
            <p:ph type="title"/>
          </p:nvPr>
        </p:nvSpPr>
        <p:spPr>
          <a:xfrm>
            <a:off x="840317" y="365760"/>
            <a:ext cx="10515600" cy="1325880"/>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12F679-A8D4-5F79-CE20-C010E7D30DCA}"/>
              </a:ext>
            </a:extLst>
          </p:cNvPr>
          <p:cNvSpPr>
            <a:spLocks noGrp="1"/>
          </p:cNvSpPr>
          <p:nvPr>
            <p:ph type="body" idx="1"/>
          </p:nvPr>
        </p:nvSpPr>
        <p:spPr>
          <a:xfrm>
            <a:off x="840318" y="1682116"/>
            <a:ext cx="5158316" cy="822960"/>
          </a:xfrm>
          <a:prstGeom prst="rect">
            <a:avLst/>
          </a:prstGeo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a:extLst>
              <a:ext uri="{FF2B5EF4-FFF2-40B4-BE49-F238E27FC236}">
                <a16:creationId xmlns:a16="http://schemas.microsoft.com/office/drawing/2014/main" id="{5AE7BF50-C78C-766E-428E-0233C7166C18}"/>
              </a:ext>
            </a:extLst>
          </p:cNvPr>
          <p:cNvSpPr>
            <a:spLocks noGrp="1"/>
          </p:cNvSpPr>
          <p:nvPr>
            <p:ph sz="half" idx="2"/>
          </p:nvPr>
        </p:nvSpPr>
        <p:spPr>
          <a:xfrm>
            <a:off x="840318" y="2505076"/>
            <a:ext cx="5158316" cy="368427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BCCA21-4EB3-73C6-5CE2-9E57FE4D0845}"/>
              </a:ext>
            </a:extLst>
          </p:cNvPr>
          <p:cNvSpPr>
            <a:spLocks noGrp="1"/>
          </p:cNvSpPr>
          <p:nvPr>
            <p:ph type="body" sz="quarter" idx="3"/>
          </p:nvPr>
        </p:nvSpPr>
        <p:spPr>
          <a:xfrm>
            <a:off x="6172200" y="1682116"/>
            <a:ext cx="5183717" cy="822960"/>
          </a:xfrm>
          <a:prstGeom prst="rect">
            <a:avLst/>
          </a:prstGeo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a:extLst>
              <a:ext uri="{FF2B5EF4-FFF2-40B4-BE49-F238E27FC236}">
                <a16:creationId xmlns:a16="http://schemas.microsoft.com/office/drawing/2014/main" id="{A81938CE-7566-E2AA-DCEA-96C2BA88ECB7}"/>
              </a:ext>
            </a:extLst>
          </p:cNvPr>
          <p:cNvSpPr>
            <a:spLocks noGrp="1"/>
          </p:cNvSpPr>
          <p:nvPr>
            <p:ph sz="quarter" idx="4"/>
          </p:nvPr>
        </p:nvSpPr>
        <p:spPr>
          <a:xfrm>
            <a:off x="6172200" y="2505076"/>
            <a:ext cx="5183717" cy="368427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ACE01C-1551-43C2-A6AC-80C3137BE105}"/>
              </a:ext>
            </a:extLst>
          </p:cNvPr>
          <p:cNvSpPr>
            <a:spLocks noGrp="1"/>
          </p:cNvSpPr>
          <p:nvPr>
            <p:ph type="dt" sz="half" idx="10"/>
          </p:nvPr>
        </p:nvSpPr>
        <p:spPr>
          <a:xfrm>
            <a:off x="838200" y="6356986"/>
            <a:ext cx="2743200" cy="363854"/>
          </a:xfrm>
          <a:prstGeom prst="rect">
            <a:avLst/>
          </a:prstGeom>
        </p:spPr>
        <p:txBody>
          <a:bodyPr/>
          <a:lstStyle/>
          <a:p>
            <a:fld id="{5F30EDDE-D203-4EC3-8ACE-66A832805747}" type="datetime1">
              <a:rPr lang="en-US" smtClean="0"/>
              <a:t>6/16/2026</a:t>
            </a:fld>
            <a:endParaRPr lang="en-US" dirty="0"/>
          </a:p>
        </p:txBody>
      </p:sp>
      <p:sp>
        <p:nvSpPr>
          <p:cNvPr id="8" name="Footer Placeholder 7">
            <a:extLst>
              <a:ext uri="{FF2B5EF4-FFF2-40B4-BE49-F238E27FC236}">
                <a16:creationId xmlns:a16="http://schemas.microsoft.com/office/drawing/2014/main" id="{FDABD07B-364B-A0EA-92E6-0974726722F2}"/>
              </a:ext>
            </a:extLst>
          </p:cNvPr>
          <p:cNvSpPr>
            <a:spLocks noGrp="1"/>
          </p:cNvSpPr>
          <p:nvPr>
            <p:ph type="ftr" sz="quarter" idx="11"/>
          </p:nvPr>
        </p:nvSpPr>
        <p:spPr>
          <a:xfrm>
            <a:off x="4038600" y="6356986"/>
            <a:ext cx="4114800" cy="363854"/>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E296B83A-5147-2503-7BDD-181F04F8302A}"/>
              </a:ext>
            </a:extLst>
          </p:cNvPr>
          <p:cNvSpPr>
            <a:spLocks noGrp="1"/>
          </p:cNvSpPr>
          <p:nvPr>
            <p:ph type="sldNum" sz="quarter" idx="12"/>
          </p:nvPr>
        </p:nvSpPr>
        <p:spPr/>
        <p:txBody>
          <a:bodyPr/>
          <a:lstStyle/>
          <a:p>
            <a:fld id="{696FA8F4-B44A-4A05-B3CD-BC2B6B6ED4A2}" type="slidenum">
              <a:rPr lang="en-US" smtClean="0"/>
              <a:t>‹#›</a:t>
            </a:fld>
            <a:endParaRPr lang="en-US" dirty="0"/>
          </a:p>
        </p:txBody>
      </p:sp>
    </p:spTree>
    <p:extLst>
      <p:ext uri="{BB962C8B-B14F-4D97-AF65-F5344CB8AC3E}">
        <p14:creationId xmlns:p14="http://schemas.microsoft.com/office/powerpoint/2010/main" val="3970076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E53C4-3893-5F5B-6E7B-E40712A385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6A6CFE-AC9A-6692-364C-FAB1256EF123}"/>
              </a:ext>
            </a:extLst>
          </p:cNvPr>
          <p:cNvSpPr>
            <a:spLocks noGrp="1"/>
          </p:cNvSpPr>
          <p:nvPr>
            <p:ph type="dt" sz="half" idx="10"/>
          </p:nvPr>
        </p:nvSpPr>
        <p:spPr>
          <a:xfrm>
            <a:off x="838200" y="6356986"/>
            <a:ext cx="2743200" cy="363854"/>
          </a:xfrm>
          <a:prstGeom prst="rect">
            <a:avLst/>
          </a:prstGeom>
        </p:spPr>
        <p:txBody>
          <a:bodyPr/>
          <a:lstStyle/>
          <a:p>
            <a:fld id="{9A5606A3-25E4-4129-AE65-BD20BFB5AF93}" type="datetime1">
              <a:rPr lang="en-US" smtClean="0"/>
              <a:t>6/16/2026</a:t>
            </a:fld>
            <a:endParaRPr lang="en-US" dirty="0"/>
          </a:p>
        </p:txBody>
      </p:sp>
      <p:sp>
        <p:nvSpPr>
          <p:cNvPr id="4" name="Footer Placeholder 3">
            <a:extLst>
              <a:ext uri="{FF2B5EF4-FFF2-40B4-BE49-F238E27FC236}">
                <a16:creationId xmlns:a16="http://schemas.microsoft.com/office/drawing/2014/main" id="{1DA3A815-738D-8543-DACF-2786A1FDAEFF}"/>
              </a:ext>
            </a:extLst>
          </p:cNvPr>
          <p:cNvSpPr>
            <a:spLocks noGrp="1"/>
          </p:cNvSpPr>
          <p:nvPr>
            <p:ph type="ftr" sz="quarter" idx="11"/>
          </p:nvPr>
        </p:nvSpPr>
        <p:spPr>
          <a:xfrm>
            <a:off x="4038600" y="6356986"/>
            <a:ext cx="4114800" cy="363854"/>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CB4DA907-13B8-C1CA-6D03-867427DC8FEA}"/>
              </a:ext>
            </a:extLst>
          </p:cNvPr>
          <p:cNvSpPr>
            <a:spLocks noGrp="1"/>
          </p:cNvSpPr>
          <p:nvPr>
            <p:ph type="sldNum" sz="quarter" idx="12"/>
          </p:nvPr>
        </p:nvSpPr>
        <p:spPr/>
        <p:txBody>
          <a:bodyPr/>
          <a:lstStyle/>
          <a:p>
            <a:fld id="{696FA8F4-B44A-4A05-B3CD-BC2B6B6ED4A2}" type="slidenum">
              <a:rPr lang="en-US" smtClean="0"/>
              <a:t>‹#›</a:t>
            </a:fld>
            <a:endParaRPr lang="en-US" dirty="0"/>
          </a:p>
        </p:txBody>
      </p:sp>
    </p:spTree>
    <p:extLst>
      <p:ext uri="{BB962C8B-B14F-4D97-AF65-F5344CB8AC3E}">
        <p14:creationId xmlns:p14="http://schemas.microsoft.com/office/powerpoint/2010/main" val="3509988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B151160-9B8D-8B3C-224C-F6CA9098CF6A}"/>
              </a:ext>
            </a:extLst>
          </p:cNvPr>
          <p:cNvSpPr>
            <a:spLocks noGrp="1"/>
          </p:cNvSpPr>
          <p:nvPr>
            <p:ph type="sldNum" sz="quarter" idx="12"/>
          </p:nvPr>
        </p:nvSpPr>
        <p:spPr>
          <a:xfrm>
            <a:off x="11250342" y="6490476"/>
            <a:ext cx="628805" cy="363854"/>
          </a:xfrm>
        </p:spPr>
        <p:txBody>
          <a:bodyPr/>
          <a:lstStyle>
            <a:lvl1pPr>
              <a:defRPr sz="1920" b="1">
                <a:effectLst>
                  <a:outerShdw blurRad="38100" dist="38100" dir="2700000" algn="tl">
                    <a:srgbClr val="000000">
                      <a:alpha val="43137"/>
                    </a:srgbClr>
                  </a:outerShdw>
                </a:effectLst>
              </a:defRPr>
            </a:lvl1pPr>
          </a:lstStyle>
          <a:p>
            <a:fld id="{696FA8F4-B44A-4A05-B3CD-BC2B6B6ED4A2}" type="slidenum">
              <a:rPr lang="en-US" smtClean="0"/>
              <a:pPr/>
              <a:t>‹#›</a:t>
            </a:fld>
            <a:endParaRPr lang="en-US" dirty="0"/>
          </a:p>
        </p:txBody>
      </p:sp>
    </p:spTree>
    <p:extLst>
      <p:ext uri="{BB962C8B-B14F-4D97-AF65-F5344CB8AC3E}">
        <p14:creationId xmlns:p14="http://schemas.microsoft.com/office/powerpoint/2010/main" val="4219058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7FB0-9AF3-EEA7-75A8-9197E85942B6}"/>
              </a:ext>
            </a:extLst>
          </p:cNvPr>
          <p:cNvSpPr>
            <a:spLocks noGrp="1"/>
          </p:cNvSpPr>
          <p:nvPr>
            <p:ph type="title"/>
          </p:nvPr>
        </p:nvSpPr>
        <p:spPr>
          <a:xfrm>
            <a:off x="840318" y="457200"/>
            <a:ext cx="3932767" cy="1600200"/>
          </a:xfrm>
        </p:spPr>
        <p:txBody>
          <a:bodyPr anchor="b"/>
          <a:lstStyle>
            <a:lvl1pPr>
              <a:defRPr sz="3840"/>
            </a:lvl1pPr>
          </a:lstStyle>
          <a:p>
            <a:r>
              <a:rPr lang="en-US"/>
              <a:t>Click to edit Master title style</a:t>
            </a:r>
          </a:p>
        </p:txBody>
      </p:sp>
      <p:sp>
        <p:nvSpPr>
          <p:cNvPr id="3" name="Content Placeholder 2">
            <a:extLst>
              <a:ext uri="{FF2B5EF4-FFF2-40B4-BE49-F238E27FC236}">
                <a16:creationId xmlns:a16="http://schemas.microsoft.com/office/drawing/2014/main" id="{1063A5E5-232E-AE92-A4CA-62F807A0D6C6}"/>
              </a:ext>
            </a:extLst>
          </p:cNvPr>
          <p:cNvSpPr>
            <a:spLocks noGrp="1"/>
          </p:cNvSpPr>
          <p:nvPr>
            <p:ph idx="1"/>
          </p:nvPr>
        </p:nvSpPr>
        <p:spPr>
          <a:xfrm>
            <a:off x="5183717" y="986790"/>
            <a:ext cx="6172200" cy="4874896"/>
          </a:xfrm>
          <a:prstGeom prst="rect">
            <a:avLst/>
          </a:prstGeo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6B033F-C4A0-59FB-D536-522661E76C55}"/>
              </a:ext>
            </a:extLst>
          </p:cNvPr>
          <p:cNvSpPr>
            <a:spLocks noGrp="1"/>
          </p:cNvSpPr>
          <p:nvPr>
            <p:ph type="body" sz="half" idx="2"/>
          </p:nvPr>
        </p:nvSpPr>
        <p:spPr>
          <a:xfrm>
            <a:off x="840318" y="2057400"/>
            <a:ext cx="3932767" cy="3811906"/>
          </a:xfrm>
          <a:prstGeom prst="rect">
            <a:avLst/>
          </a:prstGeo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2E1CE85F-35C3-4CE7-504B-1E0961E5C2CB}"/>
              </a:ext>
            </a:extLst>
          </p:cNvPr>
          <p:cNvSpPr>
            <a:spLocks noGrp="1"/>
          </p:cNvSpPr>
          <p:nvPr>
            <p:ph type="dt" sz="half" idx="10"/>
          </p:nvPr>
        </p:nvSpPr>
        <p:spPr>
          <a:xfrm>
            <a:off x="838200" y="6356986"/>
            <a:ext cx="2743200" cy="363854"/>
          </a:xfrm>
          <a:prstGeom prst="rect">
            <a:avLst/>
          </a:prstGeom>
        </p:spPr>
        <p:txBody>
          <a:bodyPr/>
          <a:lstStyle/>
          <a:p>
            <a:fld id="{9D7D3A93-1510-40C1-8AF1-365E3747D153}" type="datetime1">
              <a:rPr lang="en-US" smtClean="0"/>
              <a:t>6/16/2026</a:t>
            </a:fld>
            <a:endParaRPr lang="en-US" dirty="0"/>
          </a:p>
        </p:txBody>
      </p:sp>
      <p:sp>
        <p:nvSpPr>
          <p:cNvPr id="6" name="Footer Placeholder 5">
            <a:extLst>
              <a:ext uri="{FF2B5EF4-FFF2-40B4-BE49-F238E27FC236}">
                <a16:creationId xmlns:a16="http://schemas.microsoft.com/office/drawing/2014/main" id="{DC41A327-A589-E4C9-89FA-A41D898B8559}"/>
              </a:ext>
            </a:extLst>
          </p:cNvPr>
          <p:cNvSpPr>
            <a:spLocks noGrp="1"/>
          </p:cNvSpPr>
          <p:nvPr>
            <p:ph type="ftr" sz="quarter" idx="11"/>
          </p:nvPr>
        </p:nvSpPr>
        <p:spPr>
          <a:xfrm>
            <a:off x="4038600" y="6356986"/>
            <a:ext cx="4114800" cy="363854"/>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77C1B35-F42E-4CDD-A148-FDD54438CBA7}"/>
              </a:ext>
            </a:extLst>
          </p:cNvPr>
          <p:cNvSpPr>
            <a:spLocks noGrp="1"/>
          </p:cNvSpPr>
          <p:nvPr>
            <p:ph type="sldNum" sz="quarter" idx="12"/>
          </p:nvPr>
        </p:nvSpPr>
        <p:spPr/>
        <p:txBody>
          <a:bodyPr/>
          <a:lstStyle/>
          <a:p>
            <a:fld id="{696FA8F4-B44A-4A05-B3CD-BC2B6B6ED4A2}" type="slidenum">
              <a:rPr lang="en-US" smtClean="0"/>
              <a:t>‹#›</a:t>
            </a:fld>
            <a:endParaRPr lang="en-US" dirty="0"/>
          </a:p>
        </p:txBody>
      </p:sp>
    </p:spTree>
    <p:extLst>
      <p:ext uri="{BB962C8B-B14F-4D97-AF65-F5344CB8AC3E}">
        <p14:creationId xmlns:p14="http://schemas.microsoft.com/office/powerpoint/2010/main" val="1640730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A5171-DB01-32DA-E614-2C785E79376E}"/>
              </a:ext>
            </a:extLst>
          </p:cNvPr>
          <p:cNvSpPr>
            <a:spLocks noGrp="1"/>
          </p:cNvSpPr>
          <p:nvPr>
            <p:ph type="title"/>
          </p:nvPr>
        </p:nvSpPr>
        <p:spPr>
          <a:xfrm>
            <a:off x="840318" y="457200"/>
            <a:ext cx="3932767" cy="1600200"/>
          </a:xfrm>
        </p:spPr>
        <p:txBody>
          <a:bodyPr anchor="b"/>
          <a:lstStyle>
            <a:lvl1pPr>
              <a:defRPr sz="3840"/>
            </a:lvl1pPr>
          </a:lstStyle>
          <a:p>
            <a:r>
              <a:rPr lang="en-US"/>
              <a:t>Click to edit Master title style</a:t>
            </a:r>
          </a:p>
        </p:txBody>
      </p:sp>
      <p:sp>
        <p:nvSpPr>
          <p:cNvPr id="3" name="Picture Placeholder 2">
            <a:extLst>
              <a:ext uri="{FF2B5EF4-FFF2-40B4-BE49-F238E27FC236}">
                <a16:creationId xmlns:a16="http://schemas.microsoft.com/office/drawing/2014/main" id="{C6620A23-D5C0-20C2-DE17-BADC85B84C64}"/>
              </a:ext>
            </a:extLst>
          </p:cNvPr>
          <p:cNvSpPr>
            <a:spLocks noGrp="1"/>
          </p:cNvSpPr>
          <p:nvPr>
            <p:ph type="pic" idx="1"/>
          </p:nvPr>
        </p:nvSpPr>
        <p:spPr>
          <a:xfrm>
            <a:off x="5183717" y="986790"/>
            <a:ext cx="6172200" cy="4874896"/>
          </a:xfrm>
          <a:prstGeom prst="rect">
            <a:avLst/>
          </a:prstGeo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US" dirty="0"/>
          </a:p>
        </p:txBody>
      </p:sp>
      <p:sp>
        <p:nvSpPr>
          <p:cNvPr id="4" name="Text Placeholder 3">
            <a:extLst>
              <a:ext uri="{FF2B5EF4-FFF2-40B4-BE49-F238E27FC236}">
                <a16:creationId xmlns:a16="http://schemas.microsoft.com/office/drawing/2014/main" id="{4501D631-836B-2D04-D98E-1EEA0F238CE5}"/>
              </a:ext>
            </a:extLst>
          </p:cNvPr>
          <p:cNvSpPr>
            <a:spLocks noGrp="1"/>
          </p:cNvSpPr>
          <p:nvPr>
            <p:ph type="body" sz="half" idx="2"/>
          </p:nvPr>
        </p:nvSpPr>
        <p:spPr>
          <a:xfrm>
            <a:off x="840318" y="2057400"/>
            <a:ext cx="3932767" cy="3811906"/>
          </a:xfrm>
          <a:prstGeom prst="rect">
            <a:avLst/>
          </a:prstGeo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4">
            <a:extLst>
              <a:ext uri="{FF2B5EF4-FFF2-40B4-BE49-F238E27FC236}">
                <a16:creationId xmlns:a16="http://schemas.microsoft.com/office/drawing/2014/main" id="{F74E70E9-7497-C3D1-D6A0-A498835BD4B0}"/>
              </a:ext>
            </a:extLst>
          </p:cNvPr>
          <p:cNvSpPr>
            <a:spLocks noGrp="1"/>
          </p:cNvSpPr>
          <p:nvPr>
            <p:ph type="dt" sz="half" idx="10"/>
          </p:nvPr>
        </p:nvSpPr>
        <p:spPr>
          <a:xfrm>
            <a:off x="838200" y="6356986"/>
            <a:ext cx="2743200" cy="363854"/>
          </a:xfrm>
          <a:prstGeom prst="rect">
            <a:avLst/>
          </a:prstGeom>
        </p:spPr>
        <p:txBody>
          <a:bodyPr/>
          <a:lstStyle/>
          <a:p>
            <a:fld id="{16C362CA-28C3-4833-9C27-418FFC51EB8A}" type="datetime1">
              <a:rPr lang="en-US" smtClean="0"/>
              <a:t>6/16/2026</a:t>
            </a:fld>
            <a:endParaRPr lang="en-US" dirty="0"/>
          </a:p>
        </p:txBody>
      </p:sp>
      <p:sp>
        <p:nvSpPr>
          <p:cNvPr id="6" name="Footer Placeholder 5">
            <a:extLst>
              <a:ext uri="{FF2B5EF4-FFF2-40B4-BE49-F238E27FC236}">
                <a16:creationId xmlns:a16="http://schemas.microsoft.com/office/drawing/2014/main" id="{1C4E9804-4AA0-9FD4-92ED-7792B6E7D68D}"/>
              </a:ext>
            </a:extLst>
          </p:cNvPr>
          <p:cNvSpPr>
            <a:spLocks noGrp="1"/>
          </p:cNvSpPr>
          <p:nvPr>
            <p:ph type="ftr" sz="quarter" idx="11"/>
          </p:nvPr>
        </p:nvSpPr>
        <p:spPr>
          <a:xfrm>
            <a:off x="4038600" y="6356986"/>
            <a:ext cx="4114800" cy="363854"/>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DE0B6A58-087E-CB94-FD53-3F85A72ECA70}"/>
              </a:ext>
            </a:extLst>
          </p:cNvPr>
          <p:cNvSpPr>
            <a:spLocks noGrp="1"/>
          </p:cNvSpPr>
          <p:nvPr>
            <p:ph type="sldNum" sz="quarter" idx="12"/>
          </p:nvPr>
        </p:nvSpPr>
        <p:spPr/>
        <p:txBody>
          <a:bodyPr/>
          <a:lstStyle/>
          <a:p>
            <a:fld id="{696FA8F4-B44A-4A05-B3CD-BC2B6B6ED4A2}" type="slidenum">
              <a:rPr lang="en-US" smtClean="0"/>
              <a:t>‹#›</a:t>
            </a:fld>
            <a:endParaRPr lang="en-US" dirty="0"/>
          </a:p>
        </p:txBody>
      </p:sp>
    </p:spTree>
    <p:extLst>
      <p:ext uri="{BB962C8B-B14F-4D97-AF65-F5344CB8AC3E}">
        <p14:creationId xmlns:p14="http://schemas.microsoft.com/office/powerpoint/2010/main" val="2177154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E31B95-A6EA-7AB8-A513-F407CBBE8A6C}"/>
              </a:ext>
            </a:extLst>
          </p:cNvPr>
          <p:cNvSpPr>
            <a:spLocks noGrp="1"/>
          </p:cNvSpPr>
          <p:nvPr>
            <p:ph type="title"/>
          </p:nvPr>
        </p:nvSpPr>
        <p:spPr>
          <a:xfrm>
            <a:off x="838200" y="365760"/>
            <a:ext cx="10515600" cy="1325880"/>
          </a:xfrm>
          <a:prstGeom prst="rect">
            <a:avLst/>
          </a:prstGeom>
        </p:spPr>
        <p:txBody>
          <a:bodyPr vert="horz" lIns="91440" tIns="45720" rIns="91440" bIns="45720" rtlCol="0" anchor="ctr">
            <a:normAutofit/>
          </a:bodyPr>
          <a:lstStyle/>
          <a:p>
            <a:r>
              <a:rPr lang="en-US"/>
              <a:t>Click to edit Master title style</a:t>
            </a:r>
          </a:p>
        </p:txBody>
      </p:sp>
      <p:sp>
        <p:nvSpPr>
          <p:cNvPr id="6" name="Slide Number Placeholder 5">
            <a:extLst>
              <a:ext uri="{FF2B5EF4-FFF2-40B4-BE49-F238E27FC236}">
                <a16:creationId xmlns:a16="http://schemas.microsoft.com/office/drawing/2014/main" id="{72FEE969-FB54-145A-2557-B0CB422577AB}"/>
              </a:ext>
            </a:extLst>
          </p:cNvPr>
          <p:cNvSpPr>
            <a:spLocks noGrp="1"/>
          </p:cNvSpPr>
          <p:nvPr>
            <p:ph type="sldNum" sz="quarter" idx="4"/>
          </p:nvPr>
        </p:nvSpPr>
        <p:spPr>
          <a:xfrm>
            <a:off x="10724995" y="6356986"/>
            <a:ext cx="628805" cy="363854"/>
          </a:xfrm>
          <a:prstGeom prst="rect">
            <a:avLst/>
          </a:prstGeom>
        </p:spPr>
        <p:txBody>
          <a:bodyPr vert="horz" lIns="91440" tIns="45720" rIns="91440" bIns="45720" rtlCol="0" anchor="ctr"/>
          <a:lstStyle>
            <a:lvl1pPr algn="r">
              <a:defRPr sz="1440">
                <a:solidFill>
                  <a:schemeClr val="tx1"/>
                </a:solidFill>
              </a:defRPr>
            </a:lvl1pPr>
          </a:lstStyle>
          <a:p>
            <a:fld id="{696FA8F4-B44A-4A05-B3CD-BC2B6B6ED4A2}" type="slidenum">
              <a:rPr lang="en-US" smtClean="0"/>
              <a:pPr/>
              <a:t>‹#›</a:t>
            </a:fld>
            <a:endParaRPr lang="en-US" dirty="0"/>
          </a:p>
        </p:txBody>
      </p:sp>
    </p:spTree>
    <p:extLst>
      <p:ext uri="{BB962C8B-B14F-4D97-AF65-F5344CB8AC3E}">
        <p14:creationId xmlns:p14="http://schemas.microsoft.com/office/powerpoint/2010/main" val="14449881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CA84D3-3FE3-F317-8BBB-9A35D5E819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E870A2-C8AE-0BAD-99D7-2717C7A695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EAA792-FA12-FE59-EF06-F3AD4EDD2C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1A9B189-FAC8-4CA7-A638-67A390D10C4B}" type="datetime1">
              <a:rPr lang="en-US" smtClean="0"/>
              <a:t>6/16/2026</a:t>
            </a:fld>
            <a:endParaRPr lang="en-US" dirty="0"/>
          </a:p>
        </p:txBody>
      </p:sp>
      <p:sp>
        <p:nvSpPr>
          <p:cNvPr id="5" name="Footer Placeholder 4">
            <a:extLst>
              <a:ext uri="{FF2B5EF4-FFF2-40B4-BE49-F238E27FC236}">
                <a16:creationId xmlns:a16="http://schemas.microsoft.com/office/drawing/2014/main" id="{A5648E4D-3FCE-1BAE-FABB-65DC2D1754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58992D4B-F209-3C7C-A0B3-BD07EAF56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093BB62-3485-464A-A177-DFED7FDC5B14}" type="slidenum">
              <a:rPr lang="en-US" smtClean="0"/>
              <a:t>‹#›</a:t>
            </a:fld>
            <a:endParaRPr lang="en-US" dirty="0"/>
          </a:p>
        </p:txBody>
      </p:sp>
    </p:spTree>
    <p:extLst>
      <p:ext uri="{BB962C8B-B14F-4D97-AF65-F5344CB8AC3E}">
        <p14:creationId xmlns:p14="http://schemas.microsoft.com/office/powerpoint/2010/main" val="25311541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8.xml"/><Relationship Id="rId5" Type="http://schemas.openxmlformats.org/officeDocument/2006/relationships/image" Target="../media/image4.jpe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9.jpeg"/><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0.sv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8.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A0AE84-D11D-56D6-8CDF-7958899CC629}"/>
              </a:ext>
            </a:extLst>
          </p:cNvPr>
          <p:cNvPicPr>
            <a:picLocks noChangeAspect="1"/>
          </p:cNvPicPr>
          <p:nvPr/>
        </p:nvPicPr>
        <p:blipFill>
          <a:blip r:embed="rId2"/>
          <a:srcRect/>
          <a:stretch>
            <a:fillRect/>
          </a:stretch>
        </p:blipFill>
        <p:spPr>
          <a:xfrm>
            <a:off x="1" y="10"/>
            <a:ext cx="12191999" cy="6857990"/>
          </a:xfrm>
          <a:prstGeom prst="rect">
            <a:avLst/>
          </a:prstGeom>
        </p:spPr>
      </p:pic>
      <p:sp>
        <p:nvSpPr>
          <p:cNvPr id="2" name="Title 1">
            <a:extLst>
              <a:ext uri="{FF2B5EF4-FFF2-40B4-BE49-F238E27FC236}">
                <a16:creationId xmlns:a16="http://schemas.microsoft.com/office/drawing/2014/main" id="{5594BBB8-F203-710F-1B89-8812D710AE6D}"/>
              </a:ext>
            </a:extLst>
          </p:cNvPr>
          <p:cNvSpPr>
            <a:spLocks noGrp="1"/>
          </p:cNvSpPr>
          <p:nvPr>
            <p:ph type="ctrTitle"/>
          </p:nvPr>
        </p:nvSpPr>
        <p:spPr>
          <a:xfrm>
            <a:off x="1481378" y="142071"/>
            <a:ext cx="9043313" cy="2883186"/>
          </a:xfrm>
          <a:effectLst>
            <a:outerShdw blurRad="50800" dist="38100" dir="2700000" algn="tl" rotWithShape="0">
              <a:prstClr val="black">
                <a:alpha val="40000"/>
              </a:prstClr>
            </a:outerShdw>
          </a:effectLst>
        </p:spPr>
        <p:txBody>
          <a:bodyPr>
            <a:normAutofit fontScale="90000"/>
          </a:bodyPr>
          <a:lstStyle/>
          <a:p>
            <a:r>
              <a:rPr lang="en-US" sz="5200" dirty="0">
                <a:solidFill>
                  <a:srgbClr val="FFFFFF"/>
                </a:solidFill>
              </a:rPr>
              <a:t>Camarillo Airport</a:t>
            </a:r>
            <a:br>
              <a:rPr lang="en-US" sz="5200" dirty="0">
                <a:solidFill>
                  <a:srgbClr val="FFFFFF"/>
                </a:solidFill>
              </a:rPr>
            </a:br>
            <a:r>
              <a:rPr lang="en-US" sz="5200" dirty="0">
                <a:solidFill>
                  <a:srgbClr val="FFFFFF"/>
                </a:solidFill>
              </a:rPr>
              <a:t>Redevelopment Request for Proposal  </a:t>
            </a:r>
            <a:br>
              <a:rPr lang="en-US" sz="5200" dirty="0">
                <a:solidFill>
                  <a:srgbClr val="FFFFFF"/>
                </a:solidFill>
              </a:rPr>
            </a:br>
            <a:r>
              <a:rPr lang="en-US" sz="5200" dirty="0">
                <a:solidFill>
                  <a:srgbClr val="FFFFFF"/>
                </a:solidFill>
              </a:rPr>
              <a:t>OPEN HOUSE</a:t>
            </a:r>
            <a:br>
              <a:rPr lang="en-US" sz="5200" dirty="0">
                <a:solidFill>
                  <a:srgbClr val="FFFFFF"/>
                </a:solidFill>
              </a:rPr>
            </a:br>
            <a:r>
              <a:rPr lang="en-US" sz="3200" dirty="0">
                <a:solidFill>
                  <a:srgbClr val="FFFFFF"/>
                </a:solidFill>
              </a:rPr>
              <a:t>June 16, 2026</a:t>
            </a:r>
          </a:p>
        </p:txBody>
      </p:sp>
      <p:sp>
        <p:nvSpPr>
          <p:cNvPr id="3" name="Slide Number Placeholder 2">
            <a:extLst>
              <a:ext uri="{FF2B5EF4-FFF2-40B4-BE49-F238E27FC236}">
                <a16:creationId xmlns:a16="http://schemas.microsoft.com/office/drawing/2014/main" id="{1C15656C-7C4E-D941-D9E6-632E965A6890}"/>
              </a:ext>
            </a:extLst>
          </p:cNvPr>
          <p:cNvSpPr>
            <a:spLocks noGrp="1"/>
          </p:cNvSpPr>
          <p:nvPr>
            <p:ph type="sldNum" sz="quarter" idx="12"/>
          </p:nvPr>
        </p:nvSpPr>
        <p:spPr/>
        <p:txBody>
          <a:bodyPr/>
          <a:lstStyle/>
          <a:p>
            <a:fld id="{8093BB62-3485-464A-A177-DFED7FDC5B14}" type="slidenum">
              <a:rPr lang="en-US" smtClean="0"/>
              <a:t>1</a:t>
            </a:fld>
            <a:endParaRPr lang="en-US" dirty="0"/>
          </a:p>
        </p:txBody>
      </p:sp>
    </p:spTree>
    <p:extLst>
      <p:ext uri="{BB962C8B-B14F-4D97-AF65-F5344CB8AC3E}">
        <p14:creationId xmlns:p14="http://schemas.microsoft.com/office/powerpoint/2010/main" val="269693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38D93A78-C713-578C-09A5-A0C8912131B7}"/>
              </a:ext>
            </a:extLst>
          </p:cNvPr>
          <p:cNvPicPr>
            <a:picLocks noChangeAspect="1"/>
          </p:cNvPicPr>
          <p:nvPr/>
        </p:nvPicPr>
        <p:blipFill>
          <a:blip r:embed="rId2"/>
          <a:stretch>
            <a:fillRect/>
          </a:stretch>
        </p:blipFill>
        <p:spPr>
          <a:xfrm>
            <a:off x="457200" y="990219"/>
            <a:ext cx="11277600" cy="4877561"/>
          </a:xfrm>
          <a:prstGeom prst="rect">
            <a:avLst/>
          </a:prstGeom>
        </p:spPr>
      </p:pic>
      <p:sp>
        <p:nvSpPr>
          <p:cNvPr id="4" name="Slide Number Placeholder 3">
            <a:extLst>
              <a:ext uri="{FF2B5EF4-FFF2-40B4-BE49-F238E27FC236}">
                <a16:creationId xmlns:a16="http://schemas.microsoft.com/office/drawing/2014/main" id="{9A747117-399C-C236-57ED-16987A1B6257}"/>
              </a:ext>
            </a:extLst>
          </p:cNvPr>
          <p:cNvSpPr>
            <a:spLocks noGrp="1"/>
          </p:cNvSpPr>
          <p:nvPr>
            <p:ph type="sldNum" sz="quarter" idx="12"/>
          </p:nvPr>
        </p:nvSpPr>
        <p:spPr/>
        <p:txBody>
          <a:bodyPr/>
          <a:lstStyle/>
          <a:p>
            <a:fld id="{8093BB62-3485-464A-A177-DFED7FDC5B14}" type="slidenum">
              <a:rPr lang="en-US" smtClean="0"/>
              <a:t>10</a:t>
            </a:fld>
            <a:endParaRPr lang="en-US" dirty="0"/>
          </a:p>
        </p:txBody>
      </p:sp>
    </p:spTree>
    <p:extLst>
      <p:ext uri="{BB962C8B-B14F-4D97-AF65-F5344CB8AC3E}">
        <p14:creationId xmlns:p14="http://schemas.microsoft.com/office/powerpoint/2010/main" val="3039932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1EAEE6-773E-5E3F-F88F-BCC1238ABF9E}"/>
              </a:ext>
            </a:extLst>
          </p:cNvPr>
          <p:cNvSpPr txBox="1"/>
          <p:nvPr/>
        </p:nvSpPr>
        <p:spPr>
          <a:xfrm>
            <a:off x="497203" y="593663"/>
            <a:ext cx="11052371" cy="1077218"/>
          </a:xfrm>
          <a:prstGeom prst="rect">
            <a:avLst/>
          </a:prstGeom>
          <a:noFill/>
        </p:spPr>
        <p:txBody>
          <a:bodyPr wrap="square" rtlCol="0">
            <a:spAutoFit/>
          </a:bodyPr>
          <a:lstStyle/>
          <a:p>
            <a:pPr marR="0" lvl="0">
              <a:spcBef>
                <a:spcPts val="0"/>
              </a:spcBef>
              <a:spcAft>
                <a:spcPts val="1200"/>
              </a:spcAft>
            </a:pPr>
            <a:r>
              <a:rPr lang="en-US" sz="3200" b="1" dirty="0">
                <a:solidFill>
                  <a:srgbClr val="265495"/>
                </a:solidFill>
                <a:effectLst/>
                <a:latin typeface="Sitka Heading" pitchFamily="2" charset="0"/>
              </a:rPr>
              <a:t>What is the Department of Airports already doing to address noise concerns?</a:t>
            </a:r>
            <a:endParaRPr lang="en-US" sz="3200" dirty="0">
              <a:solidFill>
                <a:srgbClr val="265495"/>
              </a:solidFill>
              <a:latin typeface="Sitka Heading" pitchFamily="2" charset="0"/>
              <a:ea typeface="Calibri" panose="020F0502020204030204" pitchFamily="34" charset="0"/>
            </a:endParaRPr>
          </a:p>
        </p:txBody>
      </p:sp>
      <p:sp>
        <p:nvSpPr>
          <p:cNvPr id="3" name="Content Placeholder 1">
            <a:extLst>
              <a:ext uri="{FF2B5EF4-FFF2-40B4-BE49-F238E27FC236}">
                <a16:creationId xmlns:a16="http://schemas.microsoft.com/office/drawing/2014/main" id="{D9027FF0-2A8C-899E-6B7F-A3B60CE33D46}"/>
              </a:ext>
            </a:extLst>
          </p:cNvPr>
          <p:cNvSpPr txBox="1">
            <a:spLocks/>
          </p:cNvSpPr>
          <p:nvPr/>
        </p:nvSpPr>
        <p:spPr>
          <a:xfrm>
            <a:off x="513543" y="1918186"/>
            <a:ext cx="11164913" cy="4939814"/>
          </a:xfrm>
          <a:prstGeom prst="rect">
            <a:avLst/>
          </a:prstGeom>
          <a:noFill/>
        </p:spPr>
        <p:txBody>
          <a:bodyPr wrap="square">
            <a:spAutoFit/>
          </a:bodyPr>
          <a:lstStyle>
            <a:defPPr>
              <a:defRPr lang="en-US"/>
            </a:defPPr>
            <a:lvl1pPr marR="0" lvl="0" indent="0" defTabSz="914400">
              <a:lnSpc>
                <a:spcPct val="90000"/>
              </a:lnSpc>
              <a:spcBef>
                <a:spcPts val="0"/>
              </a:spcBef>
              <a:spcAft>
                <a:spcPts val="1200"/>
              </a:spcAft>
              <a:buFont typeface="Arial" panose="020B0604020202020204" pitchFamily="34" charset="0"/>
              <a:buNone/>
              <a:defRPr sz="2400">
                <a:effectLst/>
                <a:latin typeface="Calibri" panose="020F0502020204030204" pitchFamily="34" charset="0"/>
                <a:ea typeface="Times New Roman" panose="02020603050405020304" pitchFamily="18" charset="0"/>
              </a:defRPr>
            </a:lvl1pPr>
            <a:lvl2pPr marL="342900" lvl="1" indent="0" defTabSz="685800">
              <a:lnSpc>
                <a:spcPct val="90000"/>
              </a:lnSpc>
              <a:spcBef>
                <a:spcPts val="0"/>
              </a:spcBef>
              <a:spcAft>
                <a:spcPts val="900"/>
              </a:spcAft>
              <a:buFont typeface="Arial" panose="020B0604020202020204" pitchFamily="34" charset="0"/>
              <a:buNone/>
              <a:defRPr sz="2400" b="1" u="sng">
                <a:solidFill>
                  <a:prstClr val="black"/>
                </a:solidFill>
                <a:latin typeface="Calibri" panose="020F0502020204030204" pitchFamily="34" charset="0"/>
                <a:ea typeface="Calibri" panose="020F0502020204030204" pitchFamily="34" charset="0"/>
              </a:defRPr>
            </a:lvl2pPr>
            <a:lvl3pPr marL="685800" lvl="2" indent="0" defTabSz="914400">
              <a:lnSpc>
                <a:spcPct val="90000"/>
              </a:lnSpc>
              <a:spcBef>
                <a:spcPts val="0"/>
              </a:spcBef>
              <a:spcAft>
                <a:spcPts val="900"/>
              </a:spcAft>
              <a:buFont typeface="Arial" panose="020B0604020202020204" pitchFamily="34" charset="0"/>
              <a:buNone/>
              <a:defRPr sz="2400">
                <a:solidFill>
                  <a:prstClr val="black"/>
                </a:solidFill>
                <a:latin typeface="Calibri" panose="020F0502020204030204" pitchFamily="34" charset="0"/>
                <a:ea typeface="Calibri" panose="020F0502020204030204" pitchFamily="34" charset="0"/>
              </a:defRPr>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R="0" lvl="0">
              <a:spcBef>
                <a:spcPts val="0"/>
              </a:spcBef>
              <a:spcAft>
                <a:spcPts val="600"/>
              </a:spcAft>
            </a:pPr>
            <a:r>
              <a:rPr lang="en-US" sz="2800" dirty="0">
                <a:solidFill>
                  <a:srgbClr val="265495"/>
                </a:solidFill>
                <a:latin typeface="Sitka Heading" pitchFamily="2" charset="0"/>
                <a:ea typeface="Calibri" panose="020F0502020204030204" pitchFamily="34" charset="0"/>
              </a:rPr>
              <a:t>The Ventura County Department of Airports: </a:t>
            </a:r>
          </a:p>
          <a:p>
            <a:pPr marL="800100" lvl="1" indent="-457200">
              <a:spcAft>
                <a:spcPts val="600"/>
              </a:spcAft>
              <a:buAutoNum type="arabicParenR"/>
            </a:pPr>
            <a:r>
              <a:rPr lang="en-US" sz="2800" b="0" u="none" dirty="0">
                <a:solidFill>
                  <a:srgbClr val="265495"/>
                </a:solidFill>
                <a:latin typeface="Sitka Heading" pitchFamily="2" charset="0"/>
              </a:rPr>
              <a:t>Hired a Communications Engagement Manager </a:t>
            </a:r>
          </a:p>
          <a:p>
            <a:pPr marL="800100" lvl="1" indent="-457200">
              <a:spcAft>
                <a:spcPts val="600"/>
              </a:spcAft>
              <a:buFont typeface="Arial" panose="020B0604020202020204" pitchFamily="34" charset="0"/>
              <a:buAutoNum type="arabicParenR"/>
            </a:pPr>
            <a:r>
              <a:rPr lang="en-US" sz="2800" b="0" u="none" dirty="0">
                <a:solidFill>
                  <a:srgbClr val="265495"/>
                </a:solidFill>
                <a:latin typeface="Sitka Heading" pitchFamily="2" charset="0"/>
              </a:rPr>
              <a:t>Expanded and enhanced public outreach/communication</a:t>
            </a:r>
          </a:p>
          <a:p>
            <a:pPr marL="800100" lvl="1" indent="-457200">
              <a:spcAft>
                <a:spcPts val="600"/>
              </a:spcAft>
              <a:buAutoNum type="arabicParenR"/>
            </a:pPr>
            <a:r>
              <a:rPr lang="en-US" sz="2800" b="0" u="none" dirty="0">
                <a:solidFill>
                  <a:srgbClr val="265495"/>
                </a:solidFill>
                <a:latin typeface="Sitka Heading" pitchFamily="2" charset="0"/>
              </a:rPr>
              <a:t>Implemented the Fly Friendly VC Noise Program </a:t>
            </a:r>
          </a:p>
          <a:p>
            <a:pPr marL="800100" lvl="1" indent="-457200">
              <a:spcAft>
                <a:spcPts val="600"/>
              </a:spcAft>
              <a:buAutoNum type="arabicParenR"/>
            </a:pPr>
            <a:r>
              <a:rPr lang="en-US" sz="2800" b="0" u="none" dirty="0">
                <a:solidFill>
                  <a:srgbClr val="265495"/>
                </a:solidFill>
                <a:latin typeface="Sitka Heading" pitchFamily="2" charset="0"/>
              </a:rPr>
              <a:t>Purchased noise flight tracking and comment software </a:t>
            </a:r>
          </a:p>
          <a:p>
            <a:pPr marL="800100" lvl="1" indent="-457200">
              <a:spcAft>
                <a:spcPts val="600"/>
              </a:spcAft>
              <a:buAutoNum type="arabicParenR"/>
            </a:pPr>
            <a:r>
              <a:rPr lang="en-US" sz="2800" b="0" u="none" dirty="0">
                <a:solidFill>
                  <a:srgbClr val="265495"/>
                </a:solidFill>
                <a:latin typeface="Sitka Heading" pitchFamily="2" charset="0"/>
              </a:rPr>
              <a:t>Holds regular meetings/updates with City of Camarillo</a:t>
            </a:r>
          </a:p>
          <a:p>
            <a:pPr marL="800100" lvl="1" indent="-457200">
              <a:spcAft>
                <a:spcPts val="600"/>
              </a:spcAft>
              <a:buFont typeface="Arial" panose="020B0604020202020204" pitchFamily="34" charset="0"/>
              <a:buAutoNum type="arabicParenR"/>
            </a:pPr>
            <a:r>
              <a:rPr lang="en-US" sz="2800" b="0" u="none" dirty="0">
                <a:solidFill>
                  <a:srgbClr val="265495"/>
                </a:solidFill>
                <a:latin typeface="Sitka Heading" pitchFamily="2" charset="0"/>
              </a:rPr>
              <a:t>Expanded Fly Friendly VC to include jet-specific information</a:t>
            </a:r>
          </a:p>
          <a:p>
            <a:pPr marL="800100" lvl="1" indent="-457200">
              <a:spcAft>
                <a:spcPts val="600"/>
              </a:spcAft>
              <a:buFont typeface="Arial" panose="020B0604020202020204" pitchFamily="34" charset="0"/>
              <a:buAutoNum type="arabicParenR"/>
            </a:pPr>
            <a:r>
              <a:rPr lang="en-US" sz="2800" b="0" u="none" dirty="0">
                <a:solidFill>
                  <a:srgbClr val="265495"/>
                </a:solidFill>
                <a:latin typeface="Sitka Heading" pitchFamily="2" charset="0"/>
              </a:rPr>
              <a:t>Updated ATIS message, Chart Supplement for preferred runway use program</a:t>
            </a:r>
          </a:p>
          <a:p>
            <a:pPr marL="800100" lvl="1" indent="-457200">
              <a:spcAft>
                <a:spcPts val="600"/>
              </a:spcAft>
              <a:buFont typeface="Arial" panose="020B0604020202020204" pitchFamily="34" charset="0"/>
              <a:buAutoNum type="arabicParenR"/>
            </a:pPr>
            <a:r>
              <a:rPr lang="en-US" sz="2800" b="0" u="none" dirty="0">
                <a:solidFill>
                  <a:srgbClr val="265495"/>
                </a:solidFill>
                <a:highlight>
                  <a:srgbClr val="F5F5AF"/>
                </a:highlight>
                <a:latin typeface="Sitka Heading" pitchFamily="2" charset="0"/>
              </a:rPr>
              <a:t>Expedited evaluation of alternative approach courses and glide paths</a:t>
            </a:r>
          </a:p>
          <a:p>
            <a:pPr marL="800100" lvl="1" indent="-457200">
              <a:spcAft>
                <a:spcPts val="1200"/>
              </a:spcAft>
              <a:buFont typeface="Arial" panose="020B0604020202020204" pitchFamily="34" charset="0"/>
              <a:buAutoNum type="arabicParenR"/>
            </a:pPr>
            <a:endParaRPr lang="en-US" sz="2000" b="0" u="none" dirty="0">
              <a:solidFill>
                <a:srgbClr val="265495"/>
              </a:solidFill>
              <a:latin typeface="Sitka Heading" pitchFamily="2" charset="0"/>
            </a:endParaRPr>
          </a:p>
        </p:txBody>
      </p:sp>
      <p:sp>
        <p:nvSpPr>
          <p:cNvPr id="5" name="Slide Number Placeholder 4">
            <a:extLst>
              <a:ext uri="{FF2B5EF4-FFF2-40B4-BE49-F238E27FC236}">
                <a16:creationId xmlns:a16="http://schemas.microsoft.com/office/drawing/2014/main" id="{17BCD3A5-2BB7-BD55-6118-865017473C58}"/>
              </a:ext>
            </a:extLst>
          </p:cNvPr>
          <p:cNvSpPr>
            <a:spLocks noGrp="1"/>
          </p:cNvSpPr>
          <p:nvPr>
            <p:ph type="sldNum" sz="quarter" idx="12"/>
          </p:nvPr>
        </p:nvSpPr>
        <p:spPr/>
        <p:txBody>
          <a:bodyPr/>
          <a:lstStyle/>
          <a:p>
            <a:fld id="{8093BB62-3485-464A-A177-DFED7FDC5B14}" type="slidenum">
              <a:rPr lang="en-US" smtClean="0"/>
              <a:t>11</a:t>
            </a:fld>
            <a:endParaRPr lang="en-US" dirty="0"/>
          </a:p>
        </p:txBody>
      </p:sp>
    </p:spTree>
    <p:extLst>
      <p:ext uri="{BB962C8B-B14F-4D97-AF65-F5344CB8AC3E}">
        <p14:creationId xmlns:p14="http://schemas.microsoft.com/office/powerpoint/2010/main" val="3274797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1070A-C465-810D-8E54-355C7A859E8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C1332A6-5AE4-F86E-233F-B68AC768A2B4}"/>
              </a:ext>
            </a:extLst>
          </p:cNvPr>
          <p:cNvSpPr txBox="1"/>
          <p:nvPr/>
        </p:nvSpPr>
        <p:spPr>
          <a:xfrm>
            <a:off x="2107469" y="75136"/>
            <a:ext cx="7977061"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dirty="0">
                <a:solidFill>
                  <a:schemeClr val="accent1"/>
                </a:solidFill>
                <a:latin typeface="+mj-lt"/>
                <a:ea typeface="+mj-ea"/>
                <a:cs typeface="+mj-cs"/>
              </a:rPr>
              <a:t>Request for Proposal (RFP) Process</a:t>
            </a:r>
            <a:endParaRPr lang="en-US" sz="4000" dirty="0">
              <a:solidFill>
                <a:schemeClr val="accent1"/>
              </a:solidFill>
              <a:latin typeface="+mj-lt"/>
              <a:ea typeface="+mj-ea"/>
              <a:cs typeface="+mj-cs"/>
            </a:endParaRPr>
          </a:p>
        </p:txBody>
      </p:sp>
      <p:sp>
        <p:nvSpPr>
          <p:cNvPr id="3" name="TextBox 2">
            <a:extLst>
              <a:ext uri="{FF2B5EF4-FFF2-40B4-BE49-F238E27FC236}">
                <a16:creationId xmlns:a16="http://schemas.microsoft.com/office/drawing/2014/main" id="{89634272-F78E-982C-B82C-759B722CE4C3}"/>
              </a:ext>
            </a:extLst>
          </p:cNvPr>
          <p:cNvSpPr txBox="1"/>
          <p:nvPr/>
        </p:nvSpPr>
        <p:spPr>
          <a:xfrm>
            <a:off x="986319" y="1975048"/>
            <a:ext cx="10335802" cy="4703154"/>
          </a:xfrm>
          <a:prstGeom prst="rect">
            <a:avLst/>
          </a:prstGeom>
        </p:spPr>
        <p:txBody>
          <a:bodyPr vert="horz" lIns="91440" tIns="45720" rIns="91440" bIns="45720" rtlCol="0">
            <a:noAutofit/>
          </a:bodyPr>
          <a:lstStyle/>
          <a:p>
            <a:pPr marL="685800" lvl="1" indent="-457200">
              <a:lnSpc>
                <a:spcPct val="150000"/>
              </a:lnSpc>
              <a:spcAft>
                <a:spcPts val="1200"/>
              </a:spcAft>
              <a:buFont typeface="Wingdings" panose="05000000000000000000" pitchFamily="2" charset="2"/>
              <a:buChar char="ü"/>
            </a:pPr>
            <a:r>
              <a:rPr lang="en-US" sz="2400" dirty="0">
                <a:solidFill>
                  <a:schemeClr val="accent1"/>
                </a:solidFill>
              </a:rPr>
              <a:t>Complete Multi-year Planning Studies</a:t>
            </a:r>
          </a:p>
          <a:p>
            <a:pPr marL="685800" lvl="1" indent="-457200">
              <a:lnSpc>
                <a:spcPct val="150000"/>
              </a:lnSpc>
              <a:spcAft>
                <a:spcPts val="1200"/>
              </a:spcAft>
              <a:buFont typeface="Wingdings" panose="05000000000000000000" pitchFamily="2" charset="2"/>
              <a:buChar char="ü"/>
            </a:pPr>
            <a:r>
              <a:rPr lang="en-US" sz="2400" dirty="0">
                <a:solidFill>
                  <a:schemeClr val="accent1"/>
                </a:solidFill>
              </a:rPr>
              <a:t>Notify &amp; Coordinate RFP Scope with Airport Advisory Bodies &amp; Public </a:t>
            </a:r>
          </a:p>
          <a:p>
            <a:pPr marL="685800" lvl="1" indent="-457200">
              <a:lnSpc>
                <a:spcPct val="150000"/>
              </a:lnSpc>
              <a:spcAft>
                <a:spcPts val="1200"/>
              </a:spcAft>
              <a:buFont typeface="Wingdings" panose="05000000000000000000" pitchFamily="2" charset="2"/>
              <a:buChar char="ü"/>
            </a:pPr>
            <a:r>
              <a:rPr lang="en-US" sz="2400" dirty="0">
                <a:solidFill>
                  <a:schemeClr val="accent1"/>
                </a:solidFill>
              </a:rPr>
              <a:t>Develop RFP Selection Criteria Utilizing Prior Community &amp; Stakeholder Feedback (aka Balancing of Interests)</a:t>
            </a:r>
          </a:p>
          <a:p>
            <a:pPr marL="685800" lvl="1" indent="-457200">
              <a:lnSpc>
                <a:spcPct val="150000"/>
              </a:lnSpc>
              <a:spcAft>
                <a:spcPts val="1200"/>
              </a:spcAft>
              <a:buFont typeface="Wingdings" panose="05000000000000000000" pitchFamily="2" charset="2"/>
              <a:buChar char="ü"/>
            </a:pPr>
            <a:r>
              <a:rPr lang="en-US" sz="2400" dirty="0">
                <a:solidFill>
                  <a:schemeClr val="accent1"/>
                </a:solidFill>
              </a:rPr>
              <a:t>Issue RFP </a:t>
            </a:r>
            <a:endParaRPr lang="en-US" sz="2400" b="1" dirty="0"/>
          </a:p>
          <a:p>
            <a:pPr indent="-228600">
              <a:lnSpc>
                <a:spcPct val="90000"/>
              </a:lnSpc>
              <a:buFont typeface="Arial" panose="020B0604020202020204" pitchFamily="34" charset="0"/>
              <a:buChar char="•"/>
            </a:pPr>
            <a:endParaRPr lang="en-US" sz="2400" dirty="0"/>
          </a:p>
        </p:txBody>
      </p:sp>
      <p:sp>
        <p:nvSpPr>
          <p:cNvPr id="4" name="Rectangle: Rounded Corners 3">
            <a:extLst>
              <a:ext uri="{FF2B5EF4-FFF2-40B4-BE49-F238E27FC236}">
                <a16:creationId xmlns:a16="http://schemas.microsoft.com/office/drawing/2014/main" id="{3AC46EA6-16CC-258A-8C7E-EFC486193EF4}"/>
              </a:ext>
            </a:extLst>
          </p:cNvPr>
          <p:cNvSpPr/>
          <p:nvPr/>
        </p:nvSpPr>
        <p:spPr>
          <a:xfrm>
            <a:off x="83419" y="98659"/>
            <a:ext cx="12031579" cy="6660682"/>
          </a:xfrm>
          <a:prstGeom prst="round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617C970F-85C6-FEE4-8C99-78FAC4C6CC5F}"/>
              </a:ext>
            </a:extLst>
          </p:cNvPr>
          <p:cNvSpPr>
            <a:spLocks noGrp="1"/>
          </p:cNvSpPr>
          <p:nvPr>
            <p:ph type="sldNum" sz="quarter" idx="12"/>
          </p:nvPr>
        </p:nvSpPr>
        <p:spPr/>
        <p:txBody>
          <a:bodyPr/>
          <a:lstStyle/>
          <a:p>
            <a:fld id="{8093BB62-3485-464A-A177-DFED7FDC5B14}" type="slidenum">
              <a:rPr lang="en-US" smtClean="0"/>
              <a:t>12</a:t>
            </a:fld>
            <a:endParaRPr lang="en-US" dirty="0"/>
          </a:p>
        </p:txBody>
      </p:sp>
    </p:spTree>
    <p:extLst>
      <p:ext uri="{BB962C8B-B14F-4D97-AF65-F5344CB8AC3E}">
        <p14:creationId xmlns:p14="http://schemas.microsoft.com/office/powerpoint/2010/main" val="4160674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872E86D-A22D-73B6-D35C-7E673C8BC98B}"/>
              </a:ext>
            </a:extLst>
          </p:cNvPr>
          <p:cNvSpPr txBox="1"/>
          <p:nvPr/>
        </p:nvSpPr>
        <p:spPr>
          <a:xfrm>
            <a:off x="576168" y="172972"/>
            <a:ext cx="10835544" cy="646331"/>
          </a:xfrm>
          <a:prstGeom prst="rect">
            <a:avLst/>
          </a:prstGeom>
          <a:noFill/>
        </p:spPr>
        <p:txBody>
          <a:bodyPr wrap="square" rtlCol="0">
            <a:spAutoFit/>
          </a:bodyPr>
          <a:lstStyle/>
          <a:p>
            <a:pPr algn="ctr"/>
            <a:r>
              <a:rPr lang="en-US" b="1" dirty="0"/>
              <a:t>Selection Criteria Development </a:t>
            </a:r>
          </a:p>
          <a:p>
            <a:pPr algn="ctr"/>
            <a:r>
              <a:rPr lang="en-US" b="1" dirty="0"/>
              <a:t>= A BALANCING OF INTERESTS</a:t>
            </a:r>
          </a:p>
        </p:txBody>
      </p:sp>
      <p:pic>
        <p:nvPicPr>
          <p:cNvPr id="3" name="Picture 2">
            <a:extLst>
              <a:ext uri="{FF2B5EF4-FFF2-40B4-BE49-F238E27FC236}">
                <a16:creationId xmlns:a16="http://schemas.microsoft.com/office/drawing/2014/main" id="{A54645C1-B5A9-58C2-13EA-41367423CE70}"/>
              </a:ext>
            </a:extLst>
          </p:cNvPr>
          <p:cNvPicPr>
            <a:picLocks noChangeAspect="1"/>
          </p:cNvPicPr>
          <p:nvPr/>
        </p:nvPicPr>
        <p:blipFill>
          <a:blip r:embed="rId2"/>
          <a:stretch>
            <a:fillRect/>
          </a:stretch>
        </p:blipFill>
        <p:spPr>
          <a:xfrm>
            <a:off x="2577348" y="1143091"/>
            <a:ext cx="7213421" cy="5447479"/>
          </a:xfrm>
          <a:prstGeom prst="rect">
            <a:avLst/>
          </a:prstGeom>
        </p:spPr>
      </p:pic>
      <p:sp>
        <p:nvSpPr>
          <p:cNvPr id="4" name="Slide Number Placeholder 3">
            <a:extLst>
              <a:ext uri="{FF2B5EF4-FFF2-40B4-BE49-F238E27FC236}">
                <a16:creationId xmlns:a16="http://schemas.microsoft.com/office/drawing/2014/main" id="{763B4F97-3DB8-45F9-670F-A98F993CAD84}"/>
              </a:ext>
            </a:extLst>
          </p:cNvPr>
          <p:cNvSpPr>
            <a:spLocks noGrp="1"/>
          </p:cNvSpPr>
          <p:nvPr>
            <p:ph type="sldNum" sz="quarter" idx="12"/>
          </p:nvPr>
        </p:nvSpPr>
        <p:spPr/>
        <p:txBody>
          <a:bodyPr/>
          <a:lstStyle/>
          <a:p>
            <a:fld id="{8093BB62-3485-464A-A177-DFED7FDC5B14}" type="slidenum">
              <a:rPr lang="en-US" smtClean="0"/>
              <a:t>13</a:t>
            </a:fld>
            <a:endParaRPr lang="en-US" dirty="0"/>
          </a:p>
        </p:txBody>
      </p:sp>
    </p:spTree>
    <p:extLst>
      <p:ext uri="{BB962C8B-B14F-4D97-AF65-F5344CB8AC3E}">
        <p14:creationId xmlns:p14="http://schemas.microsoft.com/office/powerpoint/2010/main" val="2515847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0E031-DBBE-150D-5587-921279FECA4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F248989-A912-D982-DF58-82353E7339B8}"/>
              </a:ext>
            </a:extLst>
          </p:cNvPr>
          <p:cNvSpPr/>
          <p:nvPr/>
        </p:nvSpPr>
        <p:spPr>
          <a:xfrm>
            <a:off x="4911365" y="0"/>
            <a:ext cx="7280635"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0568C427-3D34-823B-ED9E-835EEF6236CD}"/>
              </a:ext>
            </a:extLst>
          </p:cNvPr>
          <p:cNvPicPr>
            <a:picLocks noChangeAspect="1"/>
          </p:cNvPicPr>
          <p:nvPr/>
        </p:nvPicPr>
        <p:blipFill>
          <a:blip r:embed="rId2"/>
          <a:stretch>
            <a:fillRect/>
          </a:stretch>
        </p:blipFill>
        <p:spPr>
          <a:xfrm>
            <a:off x="604406" y="345485"/>
            <a:ext cx="4022458" cy="6167029"/>
          </a:xfrm>
          <a:prstGeom prst="rect">
            <a:avLst/>
          </a:prstGeom>
        </p:spPr>
      </p:pic>
      <p:sp>
        <p:nvSpPr>
          <p:cNvPr id="11" name="Oval 10">
            <a:extLst>
              <a:ext uri="{FF2B5EF4-FFF2-40B4-BE49-F238E27FC236}">
                <a16:creationId xmlns:a16="http://schemas.microsoft.com/office/drawing/2014/main" id="{2AA1B57F-8C70-82AB-1624-C3E78BBF3C7A}"/>
              </a:ext>
            </a:extLst>
          </p:cNvPr>
          <p:cNvSpPr/>
          <p:nvPr/>
        </p:nvSpPr>
        <p:spPr>
          <a:xfrm>
            <a:off x="4105656" y="1453619"/>
            <a:ext cx="438912" cy="356616"/>
          </a:xfrm>
          <a:prstGeom prst="ellips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DD409AA-BE29-4594-02BC-72FCB2692E6E}"/>
              </a:ext>
            </a:extLst>
          </p:cNvPr>
          <p:cNvPicPr>
            <a:picLocks noChangeAspect="1"/>
          </p:cNvPicPr>
          <p:nvPr/>
        </p:nvPicPr>
        <p:blipFill>
          <a:blip r:embed="rId3"/>
          <a:stretch>
            <a:fillRect/>
          </a:stretch>
        </p:blipFill>
        <p:spPr>
          <a:xfrm>
            <a:off x="5035028" y="1453619"/>
            <a:ext cx="7033308" cy="3679427"/>
          </a:xfrm>
          <a:prstGeom prst="rect">
            <a:avLst/>
          </a:prstGeom>
        </p:spPr>
      </p:pic>
      <p:sp>
        <p:nvSpPr>
          <p:cNvPr id="5" name="TextBox 4">
            <a:extLst>
              <a:ext uri="{FF2B5EF4-FFF2-40B4-BE49-F238E27FC236}">
                <a16:creationId xmlns:a16="http://schemas.microsoft.com/office/drawing/2014/main" id="{91347993-B96E-E1C0-3ACF-DD658070F1B2}"/>
              </a:ext>
            </a:extLst>
          </p:cNvPr>
          <p:cNvSpPr txBox="1"/>
          <p:nvPr/>
        </p:nvSpPr>
        <p:spPr>
          <a:xfrm>
            <a:off x="5934472" y="481501"/>
            <a:ext cx="5234419" cy="523220"/>
          </a:xfrm>
          <a:prstGeom prst="rect">
            <a:avLst/>
          </a:prstGeom>
          <a:noFill/>
        </p:spPr>
        <p:txBody>
          <a:bodyPr wrap="square" rtlCol="0">
            <a:spAutoFit/>
          </a:bodyPr>
          <a:lstStyle/>
          <a:p>
            <a:r>
              <a:rPr lang="en-US" sz="2800" dirty="0">
                <a:solidFill>
                  <a:schemeClr val="bg1"/>
                </a:solidFill>
              </a:rPr>
              <a:t>Development Proposal Rankings</a:t>
            </a:r>
          </a:p>
        </p:txBody>
      </p:sp>
      <p:sp>
        <p:nvSpPr>
          <p:cNvPr id="6" name="Slide Number Placeholder 5">
            <a:extLst>
              <a:ext uri="{FF2B5EF4-FFF2-40B4-BE49-F238E27FC236}">
                <a16:creationId xmlns:a16="http://schemas.microsoft.com/office/drawing/2014/main" id="{CE162624-0E2E-BBC8-166A-9B2207B43485}"/>
              </a:ext>
            </a:extLst>
          </p:cNvPr>
          <p:cNvSpPr>
            <a:spLocks noGrp="1"/>
          </p:cNvSpPr>
          <p:nvPr>
            <p:ph type="sldNum" sz="quarter" idx="12"/>
          </p:nvPr>
        </p:nvSpPr>
        <p:spPr/>
        <p:txBody>
          <a:bodyPr/>
          <a:lstStyle/>
          <a:p>
            <a:fld id="{8093BB62-3485-464A-A177-DFED7FDC5B14}" type="slidenum">
              <a:rPr lang="en-US" smtClean="0"/>
              <a:t>14</a:t>
            </a:fld>
            <a:endParaRPr lang="en-US" dirty="0"/>
          </a:p>
        </p:txBody>
      </p:sp>
    </p:spTree>
    <p:extLst>
      <p:ext uri="{BB962C8B-B14F-4D97-AF65-F5344CB8AC3E}">
        <p14:creationId xmlns:p14="http://schemas.microsoft.com/office/powerpoint/2010/main" val="131227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FC0BE-F190-5089-419D-0EEA0D0DCBC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F352087-6515-5838-7BC5-893FBE5124C4}"/>
              </a:ext>
            </a:extLst>
          </p:cNvPr>
          <p:cNvSpPr/>
          <p:nvPr/>
        </p:nvSpPr>
        <p:spPr>
          <a:xfrm>
            <a:off x="0" y="0"/>
            <a:ext cx="6190488"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61706507-5BF2-9D43-6928-D856E7A89442}"/>
              </a:ext>
            </a:extLst>
          </p:cNvPr>
          <p:cNvPicPr>
            <a:picLocks noChangeAspect="1"/>
          </p:cNvPicPr>
          <p:nvPr/>
        </p:nvPicPr>
        <p:blipFill>
          <a:blip r:embed="rId2"/>
          <a:stretch>
            <a:fillRect/>
          </a:stretch>
        </p:blipFill>
        <p:spPr>
          <a:xfrm rot="21257097">
            <a:off x="237859" y="157361"/>
            <a:ext cx="3826762" cy="4968220"/>
          </a:xfrm>
          <a:prstGeom prst="rect">
            <a:avLst/>
          </a:prstGeom>
        </p:spPr>
      </p:pic>
      <p:sp>
        <p:nvSpPr>
          <p:cNvPr id="10" name="TextBox 9">
            <a:extLst>
              <a:ext uri="{FF2B5EF4-FFF2-40B4-BE49-F238E27FC236}">
                <a16:creationId xmlns:a16="http://schemas.microsoft.com/office/drawing/2014/main" id="{44BC8548-57A9-B71D-6622-08EFB7BC5FCF}"/>
              </a:ext>
            </a:extLst>
          </p:cNvPr>
          <p:cNvSpPr txBox="1"/>
          <p:nvPr/>
        </p:nvSpPr>
        <p:spPr>
          <a:xfrm>
            <a:off x="6914508" y="472611"/>
            <a:ext cx="4551451" cy="584775"/>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200" dirty="0"/>
              <a:t>Purpose of RFP</a:t>
            </a:r>
          </a:p>
        </p:txBody>
      </p:sp>
      <p:pic>
        <p:nvPicPr>
          <p:cNvPr id="8" name="Picture 7">
            <a:extLst>
              <a:ext uri="{FF2B5EF4-FFF2-40B4-BE49-F238E27FC236}">
                <a16:creationId xmlns:a16="http://schemas.microsoft.com/office/drawing/2014/main" id="{1692E31E-3918-296C-528D-426BB606CA56}"/>
              </a:ext>
            </a:extLst>
          </p:cNvPr>
          <p:cNvPicPr>
            <a:picLocks noChangeAspect="1"/>
          </p:cNvPicPr>
          <p:nvPr/>
        </p:nvPicPr>
        <p:blipFill>
          <a:blip r:embed="rId3"/>
          <a:stretch>
            <a:fillRect/>
          </a:stretch>
        </p:blipFill>
        <p:spPr>
          <a:xfrm rot="21244595">
            <a:off x="2093595" y="1731348"/>
            <a:ext cx="3680079" cy="4784103"/>
          </a:xfrm>
          <a:prstGeom prst="rect">
            <a:avLst/>
          </a:prstGeom>
        </p:spPr>
      </p:pic>
      <p:pic>
        <p:nvPicPr>
          <p:cNvPr id="5" name="Picture 4">
            <a:extLst>
              <a:ext uri="{FF2B5EF4-FFF2-40B4-BE49-F238E27FC236}">
                <a16:creationId xmlns:a16="http://schemas.microsoft.com/office/drawing/2014/main" id="{6E220CFB-0488-39DB-42F5-4834CAB7AAF4}"/>
              </a:ext>
            </a:extLst>
          </p:cNvPr>
          <p:cNvPicPr>
            <a:picLocks noChangeAspect="1"/>
          </p:cNvPicPr>
          <p:nvPr/>
        </p:nvPicPr>
        <p:blipFill>
          <a:blip r:embed="rId4"/>
          <a:stretch>
            <a:fillRect/>
          </a:stretch>
        </p:blipFill>
        <p:spPr>
          <a:xfrm>
            <a:off x="4418472" y="1815296"/>
            <a:ext cx="7544853" cy="21338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lide Number Placeholder 5">
            <a:extLst>
              <a:ext uri="{FF2B5EF4-FFF2-40B4-BE49-F238E27FC236}">
                <a16:creationId xmlns:a16="http://schemas.microsoft.com/office/drawing/2014/main" id="{FF272D36-8C6C-079C-A959-E02F6BAAFFE3}"/>
              </a:ext>
            </a:extLst>
          </p:cNvPr>
          <p:cNvSpPr>
            <a:spLocks noGrp="1"/>
          </p:cNvSpPr>
          <p:nvPr>
            <p:ph type="sldNum" sz="quarter" idx="12"/>
          </p:nvPr>
        </p:nvSpPr>
        <p:spPr/>
        <p:txBody>
          <a:bodyPr/>
          <a:lstStyle/>
          <a:p>
            <a:fld id="{8093BB62-3485-464A-A177-DFED7FDC5B14}" type="slidenum">
              <a:rPr lang="en-US" smtClean="0"/>
              <a:t>15</a:t>
            </a:fld>
            <a:endParaRPr lang="en-US" dirty="0"/>
          </a:p>
        </p:txBody>
      </p:sp>
    </p:spTree>
    <p:extLst>
      <p:ext uri="{BB962C8B-B14F-4D97-AF65-F5344CB8AC3E}">
        <p14:creationId xmlns:p14="http://schemas.microsoft.com/office/powerpoint/2010/main" val="12693001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5C854F-8B50-4BD8-4307-3B739F3B96B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DE291D9-3F91-916C-AAAB-925C64E439C4}"/>
              </a:ext>
            </a:extLst>
          </p:cNvPr>
          <p:cNvSpPr/>
          <p:nvPr/>
        </p:nvSpPr>
        <p:spPr>
          <a:xfrm>
            <a:off x="0" y="0"/>
            <a:ext cx="6190488"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767A1B14-6408-B31E-0D94-F5E9B3BC12AC}"/>
              </a:ext>
            </a:extLst>
          </p:cNvPr>
          <p:cNvPicPr>
            <a:picLocks noChangeAspect="1"/>
          </p:cNvPicPr>
          <p:nvPr/>
        </p:nvPicPr>
        <p:blipFill>
          <a:blip r:embed="rId2"/>
          <a:stretch>
            <a:fillRect/>
          </a:stretch>
        </p:blipFill>
        <p:spPr>
          <a:xfrm rot="21257097">
            <a:off x="237859" y="157361"/>
            <a:ext cx="3826762" cy="4968220"/>
          </a:xfrm>
          <a:prstGeom prst="rect">
            <a:avLst/>
          </a:prstGeom>
        </p:spPr>
      </p:pic>
      <p:pic>
        <p:nvPicPr>
          <p:cNvPr id="9" name="Picture 8">
            <a:extLst>
              <a:ext uri="{FF2B5EF4-FFF2-40B4-BE49-F238E27FC236}">
                <a16:creationId xmlns:a16="http://schemas.microsoft.com/office/drawing/2014/main" id="{C5E04FEA-4209-AFBC-0F2E-13750098B933}"/>
              </a:ext>
            </a:extLst>
          </p:cNvPr>
          <p:cNvPicPr>
            <a:picLocks noChangeAspect="1"/>
          </p:cNvPicPr>
          <p:nvPr/>
        </p:nvPicPr>
        <p:blipFill>
          <a:blip r:embed="rId3"/>
          <a:stretch>
            <a:fillRect/>
          </a:stretch>
        </p:blipFill>
        <p:spPr>
          <a:xfrm rot="21280350">
            <a:off x="2373883" y="1719835"/>
            <a:ext cx="3798568" cy="4972559"/>
          </a:xfrm>
          <a:prstGeom prst="rect">
            <a:avLst/>
          </a:prstGeom>
        </p:spPr>
      </p:pic>
      <p:pic>
        <p:nvPicPr>
          <p:cNvPr id="7" name="Picture 6">
            <a:extLst>
              <a:ext uri="{FF2B5EF4-FFF2-40B4-BE49-F238E27FC236}">
                <a16:creationId xmlns:a16="http://schemas.microsoft.com/office/drawing/2014/main" id="{388CD486-C590-CCED-2685-6BBEFC93B9A3}"/>
              </a:ext>
            </a:extLst>
          </p:cNvPr>
          <p:cNvPicPr>
            <a:picLocks noChangeAspect="1"/>
          </p:cNvPicPr>
          <p:nvPr/>
        </p:nvPicPr>
        <p:blipFill>
          <a:blip r:embed="rId4"/>
          <a:stretch>
            <a:fillRect/>
          </a:stretch>
        </p:blipFill>
        <p:spPr>
          <a:xfrm>
            <a:off x="5666475" y="1914700"/>
            <a:ext cx="6288369" cy="26921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5E25959B-7B35-F6EC-C480-78EB8D8A2C25}"/>
              </a:ext>
            </a:extLst>
          </p:cNvPr>
          <p:cNvSpPr txBox="1"/>
          <p:nvPr/>
        </p:nvSpPr>
        <p:spPr>
          <a:xfrm>
            <a:off x="6190488" y="118638"/>
            <a:ext cx="6001512" cy="1077218"/>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200" dirty="0"/>
              <a:t>Negotiation – Final Detailed Project Scope &amp; Terms</a:t>
            </a:r>
          </a:p>
        </p:txBody>
      </p:sp>
      <p:sp>
        <p:nvSpPr>
          <p:cNvPr id="5" name="Slide Number Placeholder 4">
            <a:extLst>
              <a:ext uri="{FF2B5EF4-FFF2-40B4-BE49-F238E27FC236}">
                <a16:creationId xmlns:a16="http://schemas.microsoft.com/office/drawing/2014/main" id="{F355A12C-CC76-E03F-794B-041D10EB25C5}"/>
              </a:ext>
            </a:extLst>
          </p:cNvPr>
          <p:cNvSpPr>
            <a:spLocks noGrp="1"/>
          </p:cNvSpPr>
          <p:nvPr>
            <p:ph type="sldNum" sz="quarter" idx="12"/>
          </p:nvPr>
        </p:nvSpPr>
        <p:spPr/>
        <p:txBody>
          <a:bodyPr/>
          <a:lstStyle/>
          <a:p>
            <a:fld id="{8093BB62-3485-464A-A177-DFED7FDC5B14}" type="slidenum">
              <a:rPr lang="en-US" smtClean="0"/>
              <a:t>16</a:t>
            </a:fld>
            <a:endParaRPr lang="en-US" dirty="0"/>
          </a:p>
        </p:txBody>
      </p:sp>
    </p:spTree>
    <p:extLst>
      <p:ext uri="{BB962C8B-B14F-4D97-AF65-F5344CB8AC3E}">
        <p14:creationId xmlns:p14="http://schemas.microsoft.com/office/powerpoint/2010/main" val="797437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extBox 1">
            <a:extLst>
              <a:ext uri="{FF2B5EF4-FFF2-40B4-BE49-F238E27FC236}">
                <a16:creationId xmlns:a16="http://schemas.microsoft.com/office/drawing/2014/main" id="{988CFDFF-340C-0A6E-AB54-960F0864C603}"/>
              </a:ext>
            </a:extLst>
          </p:cNvPr>
          <p:cNvSpPr txBox="1"/>
          <p:nvPr/>
        </p:nvSpPr>
        <p:spPr>
          <a:xfrm>
            <a:off x="660041" y="2767106"/>
            <a:ext cx="2880828" cy="307190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kern="1200" dirty="0">
                <a:solidFill>
                  <a:srgbClr val="FFFFFF"/>
                </a:solidFill>
                <a:latin typeface="+mj-lt"/>
                <a:ea typeface="+mj-ea"/>
                <a:cs typeface="+mj-cs"/>
              </a:rPr>
              <a:t>What happens next?</a:t>
            </a:r>
          </a:p>
        </p:txBody>
      </p:sp>
      <p:graphicFrame>
        <p:nvGraphicFramePr>
          <p:cNvPr id="4" name="Table 3">
            <a:extLst>
              <a:ext uri="{FF2B5EF4-FFF2-40B4-BE49-F238E27FC236}">
                <a16:creationId xmlns:a16="http://schemas.microsoft.com/office/drawing/2014/main" id="{C1CA9D20-DFF8-ADCA-C6C6-F4342C055172}"/>
              </a:ext>
            </a:extLst>
          </p:cNvPr>
          <p:cNvGraphicFramePr>
            <a:graphicFrameLocks noGrp="1"/>
          </p:cNvGraphicFramePr>
          <p:nvPr>
            <p:extLst>
              <p:ext uri="{D42A27DB-BD31-4B8C-83A1-F6EECF244321}">
                <p14:modId xmlns:p14="http://schemas.microsoft.com/office/powerpoint/2010/main" val="1534111626"/>
              </p:ext>
            </p:extLst>
          </p:nvPr>
        </p:nvGraphicFramePr>
        <p:xfrm>
          <a:off x="4502428" y="601616"/>
          <a:ext cx="7225749" cy="5654771"/>
        </p:xfrm>
        <a:graphic>
          <a:graphicData uri="http://schemas.openxmlformats.org/drawingml/2006/table">
            <a:tbl>
              <a:tblPr firstRow="1" bandRow="1">
                <a:solidFill>
                  <a:srgbClr val="F2F2F2">
                    <a:alpha val="45098"/>
                  </a:srgbClr>
                </a:solidFill>
                <a:tableStyleId>{00A15C55-8517-42AA-B614-E9B94910E393}</a:tableStyleId>
              </a:tblPr>
              <a:tblGrid>
                <a:gridCol w="1794621">
                  <a:extLst>
                    <a:ext uri="{9D8B030D-6E8A-4147-A177-3AD203B41FA5}">
                      <a16:colId xmlns:a16="http://schemas.microsoft.com/office/drawing/2014/main" val="3670677914"/>
                    </a:ext>
                  </a:extLst>
                </a:gridCol>
                <a:gridCol w="5431128">
                  <a:extLst>
                    <a:ext uri="{9D8B030D-6E8A-4147-A177-3AD203B41FA5}">
                      <a16:colId xmlns:a16="http://schemas.microsoft.com/office/drawing/2014/main" val="2451934688"/>
                    </a:ext>
                  </a:extLst>
                </a:gridCol>
              </a:tblGrid>
              <a:tr h="669850">
                <a:tc>
                  <a:txBody>
                    <a:bodyPr/>
                    <a:lstStyle/>
                    <a:p>
                      <a:pPr algn="ctr"/>
                      <a:r>
                        <a:rPr lang="en-US" sz="2400" b="0" cap="none" spc="0" dirty="0">
                          <a:solidFill>
                            <a:schemeClr val="bg1"/>
                          </a:solidFill>
                        </a:rPr>
                        <a:t>2026</a:t>
                      </a:r>
                    </a:p>
                  </a:txBody>
                  <a:tcPr marL="157796" marR="157796" marT="158291" marB="78898" anchor="ctr">
                    <a:lnL w="12700" cmpd="sng">
                      <a:noFill/>
                    </a:lnL>
                    <a:lnR w="12700" cmpd="sng">
                      <a:noFill/>
                    </a:lnR>
                    <a:lnT w="19050" cap="flat" cmpd="sng" algn="ctr">
                      <a:noFill/>
                      <a:prstDash val="solid"/>
                    </a:lnT>
                    <a:lnB w="38100" cmpd="sng">
                      <a:noFill/>
                    </a:lnB>
                    <a:solidFill>
                      <a:schemeClr val="accent4">
                        <a:lumMod val="75000"/>
                      </a:schemeClr>
                    </a:solidFill>
                  </a:tcPr>
                </a:tc>
                <a:tc>
                  <a:txBody>
                    <a:bodyPr/>
                    <a:lstStyle/>
                    <a:p>
                      <a:pPr algn="l"/>
                      <a:r>
                        <a:rPr lang="en-US" sz="2400" b="0" cap="none" spc="0" dirty="0">
                          <a:solidFill>
                            <a:schemeClr val="bg1"/>
                          </a:solidFill>
                        </a:rPr>
                        <a:t>NEXT STEPS:</a:t>
                      </a:r>
                    </a:p>
                  </a:txBody>
                  <a:tcPr marL="157796" marR="157796" marT="158291" marB="78898" anchor="ctr">
                    <a:lnL w="12700" cmpd="sng">
                      <a:noFill/>
                    </a:lnL>
                    <a:lnR w="12700" cmpd="sng">
                      <a:noFill/>
                    </a:lnR>
                    <a:lnT w="19050" cap="flat" cmpd="sng" algn="ctr">
                      <a:noFill/>
                      <a:prstDash val="solid"/>
                    </a:lnT>
                    <a:lnB w="38100" cmpd="sng">
                      <a:noFill/>
                    </a:lnB>
                    <a:solidFill>
                      <a:schemeClr val="accent4">
                        <a:lumMod val="75000"/>
                      </a:schemeClr>
                    </a:solidFill>
                  </a:tcPr>
                </a:tc>
                <a:extLst>
                  <a:ext uri="{0D108BD9-81ED-4DB2-BD59-A6C34878D82A}">
                    <a16:rowId xmlns:a16="http://schemas.microsoft.com/office/drawing/2014/main" val="1896613008"/>
                  </a:ext>
                </a:extLst>
              </a:tr>
              <a:tr h="933668">
                <a:tc>
                  <a:txBody>
                    <a:bodyPr/>
                    <a:lstStyle/>
                    <a:p>
                      <a:pPr algn="ctr"/>
                      <a:r>
                        <a:rPr lang="en-US" sz="2100" cap="none" spc="0" dirty="0">
                          <a:solidFill>
                            <a:schemeClr val="tx1"/>
                          </a:solidFill>
                        </a:rPr>
                        <a:t>June</a:t>
                      </a:r>
                    </a:p>
                    <a:p>
                      <a:pPr algn="ctr"/>
                      <a:r>
                        <a:rPr lang="en-US" sz="2100" cap="none" spc="0" dirty="0">
                          <a:solidFill>
                            <a:schemeClr val="tx1"/>
                          </a:solidFill>
                        </a:rPr>
                        <a:t>16th</a:t>
                      </a:r>
                    </a:p>
                  </a:txBody>
                  <a:tcPr marL="157796" marR="157796" marT="158291" marB="78898">
                    <a:lnL w="12700" cmpd="sng">
                      <a:noFill/>
                      <a:prstDash val="solid"/>
                    </a:lnL>
                    <a:lnR w="12700" cmpd="sng">
                      <a:noFill/>
                      <a:prstDash val="solid"/>
                    </a:lnR>
                    <a:lnT w="38100" cmpd="sng">
                      <a:noFill/>
                    </a:lnT>
                    <a:lnB w="12700" cap="flat" cmpd="sng" algn="ctr">
                      <a:solidFill>
                        <a:schemeClr val="bg1">
                          <a:lumMod val="75000"/>
                        </a:schemeClr>
                      </a:solidFill>
                      <a:prstDash val="solid"/>
                    </a:lnB>
                    <a:solidFill>
                      <a:srgbClr val="F2F2F2">
                        <a:alpha val="45098"/>
                      </a:srgbClr>
                    </a:solidFill>
                  </a:tcPr>
                </a:tc>
                <a:tc>
                  <a:txBody>
                    <a:bodyPr/>
                    <a:lstStyle/>
                    <a:p>
                      <a:r>
                        <a:rPr lang="en-US" sz="2100" kern="1200" cap="none" spc="0" dirty="0">
                          <a:solidFill>
                            <a:schemeClr val="tx1"/>
                          </a:solidFill>
                          <a:effectLst/>
                        </a:rPr>
                        <a:t>Airport staff share rankings at an Open House</a:t>
                      </a:r>
                      <a:endParaRPr lang="en-US" sz="2100" cap="none" spc="0" dirty="0">
                        <a:solidFill>
                          <a:schemeClr val="tx1"/>
                        </a:solidFill>
                      </a:endParaRPr>
                    </a:p>
                  </a:txBody>
                  <a:tcPr marL="157796" marR="157796" marT="158291" marB="78898">
                    <a:lnL w="12700" cmpd="sng">
                      <a:noFill/>
                      <a:prstDash val="solid"/>
                    </a:lnL>
                    <a:lnR w="12700" cmpd="sng">
                      <a:noFill/>
                      <a:prstDash val="solid"/>
                    </a:lnR>
                    <a:lnT w="38100" cmpd="sng">
                      <a:noFill/>
                    </a:lnT>
                    <a:lnB w="12700" cap="flat" cmpd="sng" algn="ctr">
                      <a:solidFill>
                        <a:schemeClr val="bg1">
                          <a:lumMod val="75000"/>
                        </a:schemeClr>
                      </a:solidFill>
                      <a:prstDash val="solid"/>
                    </a:lnB>
                    <a:solidFill>
                      <a:srgbClr val="F2F2F2">
                        <a:alpha val="45098"/>
                      </a:srgbClr>
                    </a:solidFill>
                  </a:tcPr>
                </a:tc>
                <a:extLst>
                  <a:ext uri="{0D108BD9-81ED-4DB2-BD59-A6C34878D82A}">
                    <a16:rowId xmlns:a16="http://schemas.microsoft.com/office/drawing/2014/main" val="1240524474"/>
                  </a:ext>
                </a:extLst>
              </a:tr>
              <a:tr h="933668">
                <a:tc>
                  <a:txBody>
                    <a:bodyPr/>
                    <a:lstStyle/>
                    <a:p>
                      <a:pPr algn="ctr"/>
                      <a:r>
                        <a:rPr lang="en-US" sz="2100" cap="none" spc="0" dirty="0">
                          <a:solidFill>
                            <a:schemeClr val="tx1"/>
                          </a:solidFill>
                        </a:rPr>
                        <a:t>July</a:t>
                      </a:r>
                    </a:p>
                  </a:txBody>
                  <a:tcPr marL="157796" marR="157796" marT="158291" marB="78898">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kern="1200" cap="none" spc="0" dirty="0">
                          <a:solidFill>
                            <a:schemeClr val="tx1"/>
                          </a:solidFill>
                          <a:effectLst/>
                        </a:rPr>
                        <a:t>Airport staff present rankings at the AAC/CAA meetings </a:t>
                      </a:r>
                      <a:endParaRPr lang="en-US" sz="2100" kern="1200" cap="none" spc="0" dirty="0">
                        <a:solidFill>
                          <a:schemeClr val="tx1"/>
                        </a:solidFill>
                        <a:effectLst/>
                        <a:latin typeface="+mn-lt"/>
                        <a:ea typeface="+mn-ea"/>
                        <a:cs typeface="+mn-cs"/>
                      </a:endParaRPr>
                    </a:p>
                  </a:txBody>
                  <a:tcPr marL="157796" marR="157796" marT="158291" marB="78898">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extLst>
                  <a:ext uri="{0D108BD9-81ED-4DB2-BD59-A6C34878D82A}">
                    <a16:rowId xmlns:a16="http://schemas.microsoft.com/office/drawing/2014/main" val="1829470702"/>
                  </a:ext>
                </a:extLst>
              </a:tr>
              <a:tr h="933668">
                <a:tc>
                  <a:txBody>
                    <a:bodyPr/>
                    <a:lstStyle/>
                    <a:p>
                      <a:pPr algn="ctr"/>
                      <a:r>
                        <a:rPr lang="en-US" sz="2100" cap="none" spc="0" dirty="0">
                          <a:solidFill>
                            <a:schemeClr val="tx1"/>
                          </a:solidFill>
                        </a:rPr>
                        <a:t>July/August</a:t>
                      </a:r>
                    </a:p>
                  </a:txBody>
                  <a:tcPr marL="157796" marR="157796" marT="158291" marB="78898">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F2F2F2">
                        <a:alpha val="45098"/>
                      </a:srgbClr>
                    </a:solidFill>
                  </a:tcPr>
                </a:tc>
                <a:tc>
                  <a:txBody>
                    <a:bodyPr/>
                    <a:lstStyle/>
                    <a:p>
                      <a:r>
                        <a:rPr lang="en-US" sz="2100" kern="1200" cap="none" spc="0" dirty="0">
                          <a:solidFill>
                            <a:schemeClr val="tx1"/>
                          </a:solidFill>
                          <a:effectLst/>
                        </a:rPr>
                        <a:t>Airport staff begin lease negotiations with top ranked candidates</a:t>
                      </a:r>
                      <a:endParaRPr lang="en-US" sz="2100" cap="none" spc="0" dirty="0">
                        <a:solidFill>
                          <a:schemeClr val="tx1"/>
                        </a:solidFill>
                      </a:endParaRPr>
                    </a:p>
                  </a:txBody>
                  <a:tcPr marL="157796" marR="157796" marT="158291" marB="78898">
                    <a:lnL w="12700" cmpd="sng">
                      <a:noFill/>
                      <a:prstDash val="solid"/>
                    </a:lnL>
                    <a:lnR w="12700" cmpd="sng">
                      <a:noFill/>
                      <a:prstDash val="solid"/>
                    </a:lnR>
                    <a:lnT w="12700" cmpd="sng">
                      <a:noFill/>
                      <a:prstDash val="solid"/>
                    </a:lnT>
                    <a:lnB w="12700" cap="flat" cmpd="sng" algn="ctr">
                      <a:solidFill>
                        <a:schemeClr val="bg1">
                          <a:lumMod val="75000"/>
                        </a:schemeClr>
                      </a:solidFill>
                      <a:prstDash val="solid"/>
                    </a:lnB>
                    <a:solidFill>
                      <a:srgbClr val="F2F2F2">
                        <a:alpha val="45098"/>
                      </a:srgbClr>
                    </a:solidFill>
                  </a:tcPr>
                </a:tc>
                <a:extLst>
                  <a:ext uri="{0D108BD9-81ED-4DB2-BD59-A6C34878D82A}">
                    <a16:rowId xmlns:a16="http://schemas.microsoft.com/office/drawing/2014/main" val="4114829871"/>
                  </a:ext>
                </a:extLst>
              </a:tr>
              <a:tr h="1250249">
                <a:tc>
                  <a:txBody>
                    <a:bodyPr/>
                    <a:lstStyle/>
                    <a:p>
                      <a:pPr algn="ctr"/>
                      <a:r>
                        <a:rPr lang="en-US" sz="2100" cap="none" spc="0" dirty="0">
                          <a:solidFill>
                            <a:schemeClr val="tx1"/>
                          </a:solidFill>
                        </a:rPr>
                        <a:t>October/</a:t>
                      </a:r>
                    </a:p>
                    <a:p>
                      <a:pPr algn="ctr"/>
                      <a:r>
                        <a:rPr lang="en-US" sz="2100" cap="none" spc="0" dirty="0">
                          <a:solidFill>
                            <a:schemeClr val="tx1"/>
                          </a:solidFill>
                        </a:rPr>
                        <a:t>November</a:t>
                      </a:r>
                    </a:p>
                  </a:txBody>
                  <a:tcPr marL="157796" marR="157796" marT="158291" marB="78898">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kern="1200" cap="none" spc="0" dirty="0">
                          <a:solidFill>
                            <a:schemeClr val="tx1"/>
                          </a:solidFill>
                          <a:effectLst/>
                        </a:rPr>
                        <a:t>Airport staff brings proposed lease to AAC/Authority for consideration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100" kern="1200" cap="none" spc="0" dirty="0">
                          <a:solidFill>
                            <a:schemeClr val="tx1"/>
                          </a:solidFill>
                          <a:effectLst/>
                        </a:rPr>
                        <a:t> </a:t>
                      </a:r>
                      <a:endParaRPr lang="en-US" sz="2100" kern="1200" cap="none" spc="0" dirty="0">
                        <a:solidFill>
                          <a:schemeClr val="tx1"/>
                        </a:solidFill>
                        <a:effectLst/>
                        <a:latin typeface="+mn-lt"/>
                        <a:ea typeface="+mn-ea"/>
                        <a:cs typeface="+mn-cs"/>
                      </a:endParaRPr>
                    </a:p>
                  </a:txBody>
                  <a:tcPr marL="157796" marR="157796" marT="158291" marB="78898">
                    <a:lnL w="12700" cmpd="sng">
                      <a:noFill/>
                      <a:prstDash val="solid"/>
                    </a:lnL>
                    <a:lnR w="12700" cmpd="sng">
                      <a:noFill/>
                      <a:prstDash val="solid"/>
                    </a:lnR>
                    <a:lnT w="12700" cap="flat" cmpd="sng" algn="ctr">
                      <a:solidFill>
                        <a:schemeClr val="bg1">
                          <a:lumMod val="75000"/>
                        </a:schemeClr>
                      </a:solidFill>
                      <a:prstDash val="solid"/>
                    </a:lnT>
                    <a:lnB w="12700" cmpd="sng">
                      <a:noFill/>
                      <a:prstDash val="solid"/>
                    </a:lnB>
                    <a:solidFill>
                      <a:srgbClr val="BFBFBF">
                        <a:alpha val="34902"/>
                      </a:srgbClr>
                    </a:solidFill>
                  </a:tcPr>
                </a:tc>
                <a:extLst>
                  <a:ext uri="{0D108BD9-81ED-4DB2-BD59-A6C34878D82A}">
                    <a16:rowId xmlns:a16="http://schemas.microsoft.com/office/drawing/2014/main" val="235588033"/>
                  </a:ext>
                </a:extLst>
              </a:tr>
              <a:tr h="933668">
                <a:tc>
                  <a:txBody>
                    <a:bodyPr/>
                    <a:lstStyle/>
                    <a:p>
                      <a:pPr algn="ctr"/>
                      <a:r>
                        <a:rPr lang="en-US" sz="2100" cap="none" spc="0" dirty="0">
                          <a:solidFill>
                            <a:schemeClr val="tx1"/>
                          </a:solidFill>
                        </a:rPr>
                        <a:t>December/</a:t>
                      </a:r>
                    </a:p>
                    <a:p>
                      <a:pPr algn="ctr"/>
                      <a:r>
                        <a:rPr lang="en-US" sz="2100" cap="none" spc="0" dirty="0">
                          <a:solidFill>
                            <a:schemeClr val="tx1"/>
                          </a:solidFill>
                        </a:rPr>
                        <a:t>January</a:t>
                      </a:r>
                    </a:p>
                  </a:txBody>
                  <a:tcPr marL="157796" marR="157796" marT="158291" marB="78898">
                    <a:lnL w="12700" cmpd="sng">
                      <a:noFill/>
                      <a:prstDash val="solid"/>
                    </a:lnL>
                    <a:lnR w="12700" cmpd="sng">
                      <a:noFill/>
                      <a:prstDash val="solid"/>
                    </a:lnR>
                    <a:lnT w="12700" cmpd="sng">
                      <a:noFill/>
                      <a:prstDash val="solid"/>
                    </a:lnT>
                    <a:lnB w="12700" cmpd="sng">
                      <a:noFill/>
                      <a:prstDash val="solid"/>
                    </a:lnB>
                    <a:solidFill>
                      <a:srgbClr val="F2F2F2">
                        <a:alpha val="45098"/>
                      </a:srgbClr>
                    </a:solidFill>
                  </a:tcPr>
                </a:tc>
                <a:tc>
                  <a:txBody>
                    <a:bodyPr/>
                    <a:lstStyle/>
                    <a:p>
                      <a:r>
                        <a:rPr lang="en-US" sz="2100" kern="1200" cap="none" spc="0" dirty="0">
                          <a:solidFill>
                            <a:schemeClr val="tx1"/>
                          </a:solidFill>
                          <a:effectLst/>
                        </a:rPr>
                        <a:t>Bring proposed lease to Board of Supervisors for approval</a:t>
                      </a:r>
                      <a:endParaRPr lang="en-US" sz="2100" cap="none" spc="0" dirty="0">
                        <a:solidFill>
                          <a:schemeClr val="tx1"/>
                        </a:solidFill>
                      </a:endParaRPr>
                    </a:p>
                  </a:txBody>
                  <a:tcPr marL="157796" marR="157796" marT="158291" marB="78898">
                    <a:lnL w="12700" cmpd="sng">
                      <a:noFill/>
                      <a:prstDash val="solid"/>
                    </a:lnL>
                    <a:lnR w="12700" cmpd="sng">
                      <a:noFill/>
                      <a:prstDash val="solid"/>
                    </a:lnR>
                    <a:lnT w="12700" cmpd="sng">
                      <a:noFill/>
                      <a:prstDash val="solid"/>
                    </a:lnT>
                    <a:lnB w="12700" cmpd="sng">
                      <a:noFill/>
                      <a:prstDash val="solid"/>
                    </a:lnB>
                    <a:solidFill>
                      <a:srgbClr val="F2F2F2">
                        <a:alpha val="45098"/>
                      </a:srgbClr>
                    </a:solidFill>
                  </a:tcPr>
                </a:tc>
                <a:extLst>
                  <a:ext uri="{0D108BD9-81ED-4DB2-BD59-A6C34878D82A}">
                    <a16:rowId xmlns:a16="http://schemas.microsoft.com/office/drawing/2014/main" val="3358574364"/>
                  </a:ext>
                </a:extLst>
              </a:tr>
            </a:tbl>
          </a:graphicData>
        </a:graphic>
      </p:graphicFrame>
      <p:sp>
        <p:nvSpPr>
          <p:cNvPr id="5" name="Slide Number Placeholder 4">
            <a:extLst>
              <a:ext uri="{FF2B5EF4-FFF2-40B4-BE49-F238E27FC236}">
                <a16:creationId xmlns:a16="http://schemas.microsoft.com/office/drawing/2014/main" id="{AF75C3AA-0495-B732-AB31-7B9FA0D4329A}"/>
              </a:ext>
            </a:extLst>
          </p:cNvPr>
          <p:cNvSpPr>
            <a:spLocks noGrp="1"/>
          </p:cNvSpPr>
          <p:nvPr>
            <p:ph type="sldNum" sz="quarter" idx="12"/>
          </p:nvPr>
        </p:nvSpPr>
        <p:spPr/>
        <p:txBody>
          <a:bodyPr/>
          <a:lstStyle/>
          <a:p>
            <a:fld id="{8093BB62-3485-464A-A177-DFED7FDC5B14}" type="slidenum">
              <a:rPr lang="en-US" smtClean="0"/>
              <a:t>17</a:t>
            </a:fld>
            <a:endParaRPr lang="en-US" dirty="0"/>
          </a:p>
        </p:txBody>
      </p:sp>
    </p:spTree>
    <p:extLst>
      <p:ext uri="{BB962C8B-B14F-4D97-AF65-F5344CB8AC3E}">
        <p14:creationId xmlns:p14="http://schemas.microsoft.com/office/powerpoint/2010/main" val="38574272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35A9E2-5E60-65D5-9410-61BE94277939}"/>
              </a:ext>
            </a:extLst>
          </p:cNvPr>
          <p:cNvSpPr/>
          <p:nvPr/>
        </p:nvSpPr>
        <p:spPr>
          <a:xfrm>
            <a:off x="1579905" y="1550015"/>
            <a:ext cx="9032216" cy="2585323"/>
          </a:xfrm>
          <a:prstGeom prst="rect">
            <a:avLst/>
          </a:prstGeom>
          <a:noFill/>
        </p:spPr>
        <p:txBody>
          <a:bodyPr wrap="none" lIns="91440" tIns="45720" rIns="91440" bIns="45720">
            <a:spAutoFit/>
          </a:bodyPr>
          <a:lstStyle/>
          <a:p>
            <a:pPr algn="ctr"/>
            <a:r>
              <a:rPr lang="en-US" sz="5400" b="1" dirty="0">
                <a:ln w="12700">
                  <a:solidFill>
                    <a:schemeClr val="accent1"/>
                  </a:solidFill>
                  <a:prstDash val="solid"/>
                </a:ln>
                <a:solidFill>
                  <a:schemeClr val="accent4">
                    <a:lumMod val="60000"/>
                    <a:lumOff val="40000"/>
                  </a:schemeClr>
                </a:solidFill>
                <a:effectLst>
                  <a:outerShdw dist="38100" dir="2640000" algn="bl" rotWithShape="0">
                    <a:schemeClr val="accent1"/>
                  </a:outerShdw>
                </a:effectLst>
              </a:rPr>
              <a:t>TOP FACTS</a:t>
            </a:r>
            <a:endParaRPr lang="en-US" sz="5400" b="1" dirty="0">
              <a:ln w="12700">
                <a:solidFill>
                  <a:schemeClr val="accent1"/>
                </a:solidFill>
                <a:prstDash val="solid"/>
              </a:ln>
              <a:solidFill>
                <a:schemeClr val="accent4">
                  <a:lumMod val="60000"/>
                  <a:lumOff val="40000"/>
                </a:schemeClr>
              </a:solidFill>
              <a:effectLst>
                <a:outerShdw dist="38100" dir="2640000" algn="bl" rotWithShape="0">
                  <a:schemeClr val="accent1"/>
                </a:outerShdw>
              </a:effectLst>
              <a:highlight>
                <a:srgbClr val="F5F5AF"/>
              </a:highlight>
            </a:endParaRPr>
          </a:p>
          <a:p>
            <a:pPr algn="ctr"/>
            <a:r>
              <a:rPr lang="en-US" sz="5400" b="1" dirty="0">
                <a:ln w="12700">
                  <a:solidFill>
                    <a:schemeClr val="accent1"/>
                  </a:solidFill>
                  <a:prstDash val="solid"/>
                </a:ln>
                <a:solidFill>
                  <a:schemeClr val="accent4">
                    <a:lumMod val="60000"/>
                    <a:lumOff val="40000"/>
                  </a:schemeClr>
                </a:solidFill>
                <a:effectLst>
                  <a:outerShdw dist="38100" dir="2640000" algn="bl" rotWithShape="0">
                    <a:schemeClr val="accent1"/>
                  </a:outerShdw>
                </a:effectLst>
              </a:rPr>
              <a:t>Regarding Misinformation &amp; </a:t>
            </a:r>
          </a:p>
          <a:p>
            <a:pPr algn="ctr"/>
            <a:r>
              <a:rPr lang="en-US" sz="5400" b="1" dirty="0">
                <a:ln w="12700">
                  <a:solidFill>
                    <a:schemeClr val="accent1"/>
                  </a:solidFill>
                  <a:prstDash val="solid"/>
                </a:ln>
                <a:solidFill>
                  <a:schemeClr val="accent4">
                    <a:lumMod val="60000"/>
                    <a:lumOff val="40000"/>
                  </a:schemeClr>
                </a:solidFill>
                <a:effectLst>
                  <a:outerShdw dist="38100" dir="2640000" algn="bl" rotWithShape="0">
                    <a:schemeClr val="accent1"/>
                  </a:outerShdw>
                </a:effectLst>
              </a:rPr>
              <a:t>Frequently Asked Questions</a:t>
            </a:r>
          </a:p>
        </p:txBody>
      </p:sp>
      <p:sp>
        <p:nvSpPr>
          <p:cNvPr id="4" name="Slide Number Placeholder 3">
            <a:extLst>
              <a:ext uri="{FF2B5EF4-FFF2-40B4-BE49-F238E27FC236}">
                <a16:creationId xmlns:a16="http://schemas.microsoft.com/office/drawing/2014/main" id="{610A52B0-282F-5CAF-F758-1C72D5CE9030}"/>
              </a:ext>
            </a:extLst>
          </p:cNvPr>
          <p:cNvSpPr>
            <a:spLocks noGrp="1"/>
          </p:cNvSpPr>
          <p:nvPr>
            <p:ph type="sldNum" sz="quarter" idx="12"/>
          </p:nvPr>
        </p:nvSpPr>
        <p:spPr/>
        <p:txBody>
          <a:bodyPr/>
          <a:lstStyle/>
          <a:p>
            <a:fld id="{8093BB62-3485-464A-A177-DFED7FDC5B14}" type="slidenum">
              <a:rPr lang="en-US" smtClean="0"/>
              <a:t>18</a:t>
            </a:fld>
            <a:endParaRPr lang="en-US" dirty="0"/>
          </a:p>
        </p:txBody>
      </p:sp>
    </p:spTree>
    <p:extLst>
      <p:ext uri="{BB962C8B-B14F-4D97-AF65-F5344CB8AC3E}">
        <p14:creationId xmlns:p14="http://schemas.microsoft.com/office/powerpoint/2010/main" val="39534682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75D97-847F-53C9-890A-47F579161A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B7CD1D-0AA5-9C39-3806-66DC47C4C5EB}"/>
              </a:ext>
            </a:extLst>
          </p:cNvPr>
          <p:cNvSpPr>
            <a:spLocks noGrp="1"/>
          </p:cNvSpPr>
          <p:nvPr>
            <p:ph type="title"/>
          </p:nvPr>
        </p:nvSpPr>
        <p:spPr>
          <a:xfrm>
            <a:off x="171934" y="139344"/>
            <a:ext cx="11837814" cy="1098204"/>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chor="t">
            <a:noAutofit/>
          </a:bodyPr>
          <a:lstStyle/>
          <a:p>
            <a:r>
              <a:rPr lang="en-US" sz="3800" b="1" dirty="0"/>
              <a:t>Rumor is that the Airport didn’t provide an opportunity for public input and rushed this RFP process?</a:t>
            </a:r>
            <a:br>
              <a:rPr lang="en-US" sz="3800" b="1" dirty="0"/>
            </a:br>
            <a:endParaRPr sz="3800" b="1" dirty="0"/>
          </a:p>
        </p:txBody>
      </p:sp>
      <p:sp>
        <p:nvSpPr>
          <p:cNvPr id="26" name="TextBox 25">
            <a:extLst>
              <a:ext uri="{FF2B5EF4-FFF2-40B4-BE49-F238E27FC236}">
                <a16:creationId xmlns:a16="http://schemas.microsoft.com/office/drawing/2014/main" id="{C9D7A14E-B27C-A75D-476D-38B034C8B90B}"/>
              </a:ext>
            </a:extLst>
          </p:cNvPr>
          <p:cNvSpPr txBox="1"/>
          <p:nvPr/>
        </p:nvSpPr>
        <p:spPr>
          <a:xfrm>
            <a:off x="171934" y="1337810"/>
            <a:ext cx="11760986" cy="1200329"/>
          </a:xfrm>
          <a:prstGeom prst="rect">
            <a:avLst/>
          </a:prstGeom>
          <a:solidFill>
            <a:schemeClr val="accent3">
              <a:lumMod val="20000"/>
              <a:lumOff val="80000"/>
            </a:schemeClr>
          </a:solidFill>
        </p:spPr>
        <p:txBody>
          <a:bodyPr wrap="square">
            <a:spAutoFit/>
          </a:bodyPr>
          <a:lstStyle/>
          <a:p>
            <a:r>
              <a:rPr lang="en-US" sz="3600" b="1" dirty="0"/>
              <a:t>Fact: Timeline shows we did not rush the process and were very transparent.</a:t>
            </a:r>
            <a:endParaRPr lang="en-US" sz="3600" dirty="0"/>
          </a:p>
        </p:txBody>
      </p:sp>
      <p:pic>
        <p:nvPicPr>
          <p:cNvPr id="4" name="Picture 3">
            <a:extLst>
              <a:ext uri="{FF2B5EF4-FFF2-40B4-BE49-F238E27FC236}">
                <a16:creationId xmlns:a16="http://schemas.microsoft.com/office/drawing/2014/main" id="{7CDCE840-9510-8A17-DEFD-7CFAE25AA68A}"/>
              </a:ext>
            </a:extLst>
          </p:cNvPr>
          <p:cNvPicPr>
            <a:picLocks noChangeAspect="1"/>
          </p:cNvPicPr>
          <p:nvPr/>
        </p:nvPicPr>
        <p:blipFill>
          <a:blip r:embed="rId2"/>
          <a:stretch>
            <a:fillRect/>
          </a:stretch>
        </p:blipFill>
        <p:spPr>
          <a:xfrm>
            <a:off x="1010556" y="2638401"/>
            <a:ext cx="10318176" cy="4080255"/>
          </a:xfrm>
          <a:prstGeom prst="rect">
            <a:avLst/>
          </a:prstGeom>
        </p:spPr>
      </p:pic>
      <p:sp>
        <p:nvSpPr>
          <p:cNvPr id="5" name="Slide Number Placeholder 4">
            <a:extLst>
              <a:ext uri="{FF2B5EF4-FFF2-40B4-BE49-F238E27FC236}">
                <a16:creationId xmlns:a16="http://schemas.microsoft.com/office/drawing/2014/main" id="{B7F9E8A6-F28E-0F33-BF25-C5944C121741}"/>
              </a:ext>
            </a:extLst>
          </p:cNvPr>
          <p:cNvSpPr>
            <a:spLocks noGrp="1"/>
          </p:cNvSpPr>
          <p:nvPr>
            <p:ph type="sldNum" sz="quarter" idx="12"/>
          </p:nvPr>
        </p:nvSpPr>
        <p:spPr/>
        <p:txBody>
          <a:bodyPr/>
          <a:lstStyle/>
          <a:p>
            <a:fld id="{8093BB62-3485-464A-A177-DFED7FDC5B14}" type="slidenum">
              <a:rPr lang="en-US" smtClean="0"/>
              <a:t>19</a:t>
            </a:fld>
            <a:endParaRPr lang="en-US" dirty="0"/>
          </a:p>
        </p:txBody>
      </p:sp>
    </p:spTree>
    <p:extLst>
      <p:ext uri="{BB962C8B-B14F-4D97-AF65-F5344CB8AC3E}">
        <p14:creationId xmlns:p14="http://schemas.microsoft.com/office/powerpoint/2010/main" val="2513181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86765-D5BF-6A6D-6C25-3D503A33E1C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E199D90-B72C-9AE2-38B2-A2BB722FF1BB}"/>
              </a:ext>
            </a:extLst>
          </p:cNvPr>
          <p:cNvSpPr txBox="1"/>
          <p:nvPr/>
        </p:nvSpPr>
        <p:spPr>
          <a:xfrm>
            <a:off x="4342883" y="4438835"/>
            <a:ext cx="3318014" cy="954107"/>
          </a:xfrm>
          <a:prstGeom prst="rect">
            <a:avLst/>
          </a:prstGeom>
          <a:noFill/>
        </p:spPr>
        <p:txBody>
          <a:bodyPr wrap="square" rtlCol="0">
            <a:spAutoFit/>
          </a:bodyPr>
          <a:lstStyle/>
          <a:p>
            <a:pPr algn="ctr"/>
            <a:r>
              <a:rPr lang="en-US" sz="2800" b="1" dirty="0">
                <a:solidFill>
                  <a:srgbClr val="265495"/>
                </a:solidFill>
                <a:latin typeface="Sitka Heading" pitchFamily="2" charset="0"/>
              </a:rPr>
              <a:t>Erin Powers</a:t>
            </a:r>
          </a:p>
          <a:p>
            <a:pPr algn="ctr"/>
            <a:r>
              <a:rPr lang="en-US" sz="2800" b="1" dirty="0">
                <a:solidFill>
                  <a:srgbClr val="265495"/>
                </a:solidFill>
                <a:latin typeface="Sitka Heading" pitchFamily="2" charset="0"/>
              </a:rPr>
              <a:t>Deputy Director</a:t>
            </a:r>
          </a:p>
        </p:txBody>
      </p:sp>
      <p:sp>
        <p:nvSpPr>
          <p:cNvPr id="5" name="TextBox 4">
            <a:extLst>
              <a:ext uri="{FF2B5EF4-FFF2-40B4-BE49-F238E27FC236}">
                <a16:creationId xmlns:a16="http://schemas.microsoft.com/office/drawing/2014/main" id="{BFC745E3-79A5-624A-4315-45F767491773}"/>
              </a:ext>
            </a:extLst>
          </p:cNvPr>
          <p:cNvSpPr txBox="1"/>
          <p:nvPr/>
        </p:nvSpPr>
        <p:spPr>
          <a:xfrm>
            <a:off x="1695450" y="238486"/>
            <a:ext cx="9143998" cy="523220"/>
          </a:xfrm>
          <a:prstGeom prst="rect">
            <a:avLst/>
          </a:prstGeom>
          <a:noFill/>
        </p:spPr>
        <p:txBody>
          <a:bodyPr wrap="square" rtlCol="0">
            <a:spAutoFit/>
          </a:bodyPr>
          <a:lstStyle/>
          <a:p>
            <a:pPr algn="ctr"/>
            <a:r>
              <a:rPr lang="en-US" sz="2800" b="1" dirty="0">
                <a:solidFill>
                  <a:srgbClr val="265495"/>
                </a:solidFill>
                <a:latin typeface="Sitka Heading" pitchFamily="2" charset="0"/>
              </a:rPr>
              <a:t>INTRODUCTIONS</a:t>
            </a:r>
          </a:p>
        </p:txBody>
      </p:sp>
      <p:pic>
        <p:nvPicPr>
          <p:cNvPr id="2" name="Picture 1" descr="A person wearing glasses and a jacket&#10;&#10;Description automatically generated">
            <a:extLst>
              <a:ext uri="{FF2B5EF4-FFF2-40B4-BE49-F238E27FC236}">
                <a16:creationId xmlns:a16="http://schemas.microsoft.com/office/drawing/2014/main" id="{0D188F48-135B-E8DD-6BD6-8E19CFB85F6A}"/>
              </a:ext>
            </a:extLst>
          </p:cNvPr>
          <p:cNvPicPr>
            <a:picLocks noChangeAspect="1"/>
          </p:cNvPicPr>
          <p:nvPr/>
        </p:nvPicPr>
        <p:blipFill>
          <a:blip r:embed="rId2"/>
          <a:srcRect l="6730" t="6400" r="4431" b="38017"/>
          <a:stretch/>
        </p:blipFill>
        <p:spPr>
          <a:xfrm>
            <a:off x="4425089" y="1287167"/>
            <a:ext cx="3235808" cy="3041704"/>
          </a:xfrm>
          <a:prstGeom prst="rect">
            <a:avLst/>
          </a:prstGeom>
          <a:ln w="25400">
            <a:solidFill>
              <a:schemeClr val="accent1">
                <a:shade val="15000"/>
              </a:schemeClr>
            </a:solidFill>
          </a:ln>
        </p:spPr>
      </p:pic>
      <p:pic>
        <p:nvPicPr>
          <p:cNvPr id="6" name="Picture 5" descr="A person in a suit and tie&#10;&#10;Description automatically generated">
            <a:extLst>
              <a:ext uri="{FF2B5EF4-FFF2-40B4-BE49-F238E27FC236}">
                <a16:creationId xmlns:a16="http://schemas.microsoft.com/office/drawing/2014/main" id="{CB19A782-D525-40BB-A08B-0075B343082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7000"/>
                    </a14:imgEffect>
                  </a14:imgLayer>
                </a14:imgProps>
              </a:ext>
            </a:extLst>
          </a:blip>
          <a:stretch>
            <a:fillRect/>
          </a:stretch>
        </p:blipFill>
        <p:spPr>
          <a:xfrm>
            <a:off x="593862" y="1287898"/>
            <a:ext cx="3041704" cy="3041704"/>
          </a:xfrm>
          <a:prstGeom prst="rect">
            <a:avLst/>
          </a:prstGeom>
          <a:ln w="22225">
            <a:solidFill>
              <a:schemeClr val="tx1"/>
            </a:solidFill>
          </a:ln>
        </p:spPr>
      </p:pic>
      <p:sp>
        <p:nvSpPr>
          <p:cNvPr id="8" name="TextBox 7">
            <a:extLst>
              <a:ext uri="{FF2B5EF4-FFF2-40B4-BE49-F238E27FC236}">
                <a16:creationId xmlns:a16="http://schemas.microsoft.com/office/drawing/2014/main" id="{2BED7978-E5D3-CCE8-6332-E5D002DAD682}"/>
              </a:ext>
            </a:extLst>
          </p:cNvPr>
          <p:cNvSpPr txBox="1"/>
          <p:nvPr/>
        </p:nvSpPr>
        <p:spPr>
          <a:xfrm>
            <a:off x="-421749" y="4438835"/>
            <a:ext cx="4846838" cy="954107"/>
          </a:xfrm>
          <a:prstGeom prst="rect">
            <a:avLst/>
          </a:prstGeom>
          <a:noFill/>
        </p:spPr>
        <p:txBody>
          <a:bodyPr wrap="square">
            <a:spAutoFit/>
          </a:bodyPr>
          <a:lstStyle/>
          <a:p>
            <a:pPr algn="ctr"/>
            <a:r>
              <a:rPr lang="en-US" sz="2800" b="1" dirty="0">
                <a:solidFill>
                  <a:srgbClr val="265495"/>
                </a:solidFill>
                <a:latin typeface="Sitka Heading" pitchFamily="2" charset="0"/>
              </a:rPr>
              <a:t>Keith Freitas</a:t>
            </a:r>
          </a:p>
          <a:p>
            <a:pPr algn="ctr"/>
            <a:r>
              <a:rPr lang="en-US" sz="2800" b="1" dirty="0">
                <a:solidFill>
                  <a:srgbClr val="265495"/>
                </a:solidFill>
                <a:latin typeface="Sitka Heading" pitchFamily="2" charset="0"/>
              </a:rPr>
              <a:t>Director of Airports</a:t>
            </a:r>
          </a:p>
        </p:txBody>
      </p:sp>
      <p:pic>
        <p:nvPicPr>
          <p:cNvPr id="9" name="Picture 8" descr="A person in a suit and white scarf&#10;&#10;Description automatically generated">
            <a:extLst>
              <a:ext uri="{FF2B5EF4-FFF2-40B4-BE49-F238E27FC236}">
                <a16:creationId xmlns:a16="http://schemas.microsoft.com/office/drawing/2014/main" id="{48B0CA2F-F418-DA53-9400-73157C46811D}"/>
              </a:ext>
            </a:extLst>
          </p:cNvPr>
          <p:cNvPicPr>
            <a:picLocks noChangeAspect="1"/>
          </p:cNvPicPr>
          <p:nvPr/>
        </p:nvPicPr>
        <p:blipFill rotWithShape="1">
          <a:blip r:embed="rId5">
            <a:alphaModFix/>
          </a:blip>
          <a:srcRect l="15504" t="5939" r="9086" b="17377"/>
          <a:stretch/>
        </p:blipFill>
        <p:spPr>
          <a:xfrm>
            <a:off x="8283634" y="1287167"/>
            <a:ext cx="3041705" cy="3050875"/>
          </a:xfrm>
          <a:prstGeom prst="rect">
            <a:avLst/>
          </a:prstGeom>
          <a:ln w="25400">
            <a:solidFill>
              <a:schemeClr val="accent1">
                <a:shade val="15000"/>
              </a:schemeClr>
            </a:solidFill>
          </a:ln>
        </p:spPr>
      </p:pic>
      <p:sp>
        <p:nvSpPr>
          <p:cNvPr id="10" name="TextBox 9">
            <a:extLst>
              <a:ext uri="{FF2B5EF4-FFF2-40B4-BE49-F238E27FC236}">
                <a16:creationId xmlns:a16="http://schemas.microsoft.com/office/drawing/2014/main" id="{F7338C8F-5F5B-C622-FFCA-EC43095A33DE}"/>
              </a:ext>
            </a:extLst>
          </p:cNvPr>
          <p:cNvSpPr txBox="1"/>
          <p:nvPr/>
        </p:nvSpPr>
        <p:spPr>
          <a:xfrm>
            <a:off x="7237032" y="4438835"/>
            <a:ext cx="4846838" cy="1384995"/>
          </a:xfrm>
          <a:prstGeom prst="rect">
            <a:avLst/>
          </a:prstGeom>
          <a:noFill/>
        </p:spPr>
        <p:txBody>
          <a:bodyPr wrap="square" rtlCol="0">
            <a:spAutoFit/>
          </a:bodyPr>
          <a:lstStyle/>
          <a:p>
            <a:pPr algn="ctr"/>
            <a:r>
              <a:rPr lang="en-US" sz="2800" b="1" dirty="0">
                <a:solidFill>
                  <a:srgbClr val="265495"/>
                </a:solidFill>
                <a:latin typeface="Sitka Heading" pitchFamily="2" charset="0"/>
              </a:rPr>
              <a:t>Jannette Jauregui</a:t>
            </a:r>
          </a:p>
          <a:p>
            <a:pPr algn="ctr"/>
            <a:r>
              <a:rPr lang="en-US" sz="2800" b="1" dirty="0">
                <a:solidFill>
                  <a:srgbClr val="265495"/>
                </a:solidFill>
                <a:latin typeface="Sitka Heading" pitchFamily="2" charset="0"/>
              </a:rPr>
              <a:t>Communications &amp; Engagement Manager</a:t>
            </a:r>
          </a:p>
        </p:txBody>
      </p:sp>
      <p:sp>
        <p:nvSpPr>
          <p:cNvPr id="7" name="Slide Number Placeholder 6">
            <a:extLst>
              <a:ext uri="{FF2B5EF4-FFF2-40B4-BE49-F238E27FC236}">
                <a16:creationId xmlns:a16="http://schemas.microsoft.com/office/drawing/2014/main" id="{A6F02D3F-D525-1536-125B-13C0843D3EF2}"/>
              </a:ext>
            </a:extLst>
          </p:cNvPr>
          <p:cNvSpPr>
            <a:spLocks noGrp="1"/>
          </p:cNvSpPr>
          <p:nvPr>
            <p:ph type="sldNum" sz="quarter" idx="12"/>
          </p:nvPr>
        </p:nvSpPr>
        <p:spPr/>
        <p:txBody>
          <a:bodyPr/>
          <a:lstStyle/>
          <a:p>
            <a:fld id="{8093BB62-3485-464A-A177-DFED7FDC5B14}" type="slidenum">
              <a:rPr lang="en-US" smtClean="0"/>
              <a:t>2</a:t>
            </a:fld>
            <a:endParaRPr lang="en-US" dirty="0"/>
          </a:p>
        </p:txBody>
      </p:sp>
    </p:spTree>
    <p:extLst>
      <p:ext uri="{BB962C8B-B14F-4D97-AF65-F5344CB8AC3E}">
        <p14:creationId xmlns:p14="http://schemas.microsoft.com/office/powerpoint/2010/main" val="27060056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91D2A-4DC1-13FD-8425-5ADBEEEA82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8E24F8-2A93-E158-1553-7AA3434CF12C}"/>
              </a:ext>
            </a:extLst>
          </p:cNvPr>
          <p:cNvSpPr>
            <a:spLocks noGrp="1"/>
          </p:cNvSpPr>
          <p:nvPr>
            <p:ph type="title"/>
          </p:nvPr>
        </p:nvSpPr>
        <p:spPr>
          <a:xfrm>
            <a:off x="171934" y="153147"/>
            <a:ext cx="11837814" cy="1098204"/>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chor="t">
            <a:noAutofit/>
          </a:bodyPr>
          <a:lstStyle/>
          <a:p>
            <a:r>
              <a:rPr lang="en-US" sz="3800" b="1" dirty="0"/>
              <a:t>Rumor is the Airport is focused on expansion.  </a:t>
            </a:r>
            <a:endParaRPr sz="3800" b="1" dirty="0"/>
          </a:p>
        </p:txBody>
      </p:sp>
      <p:sp>
        <p:nvSpPr>
          <p:cNvPr id="26" name="TextBox 25">
            <a:extLst>
              <a:ext uri="{FF2B5EF4-FFF2-40B4-BE49-F238E27FC236}">
                <a16:creationId xmlns:a16="http://schemas.microsoft.com/office/drawing/2014/main" id="{0E373C6A-DBF5-C622-86DF-B80B63607F4A}"/>
              </a:ext>
            </a:extLst>
          </p:cNvPr>
          <p:cNvSpPr txBox="1"/>
          <p:nvPr/>
        </p:nvSpPr>
        <p:spPr>
          <a:xfrm>
            <a:off x="171934" y="1443841"/>
            <a:ext cx="11837814" cy="3970318"/>
          </a:xfrm>
          <a:prstGeom prst="rect">
            <a:avLst/>
          </a:prstGeom>
          <a:solidFill>
            <a:schemeClr val="accent3">
              <a:lumMod val="20000"/>
              <a:lumOff val="80000"/>
            </a:schemeClr>
          </a:solidFill>
        </p:spPr>
        <p:txBody>
          <a:bodyPr wrap="square">
            <a:spAutoFit/>
          </a:bodyPr>
          <a:lstStyle/>
          <a:p>
            <a:r>
              <a:rPr lang="en-US" sz="3600" b="1" dirty="0"/>
              <a:t>Fact:  The Airport continues to be consistent with the JPA (no expansion of runway, no commercial airline service, and no large air cargo).  We also remain consistent with the 2011 Airport Master Plan, the 2025 Airport Layout Plan Update and 2025 Airport Noise Study.  However, we also have federal obligations to meet aviation transportation demands.</a:t>
            </a:r>
            <a:endParaRPr lang="en-US" sz="3600" dirty="0"/>
          </a:p>
        </p:txBody>
      </p:sp>
      <p:sp>
        <p:nvSpPr>
          <p:cNvPr id="4" name="Slide Number Placeholder 3">
            <a:extLst>
              <a:ext uri="{FF2B5EF4-FFF2-40B4-BE49-F238E27FC236}">
                <a16:creationId xmlns:a16="http://schemas.microsoft.com/office/drawing/2014/main" id="{B3C5DC6C-BC55-E7C5-DDDB-C3933E0B8EBA}"/>
              </a:ext>
            </a:extLst>
          </p:cNvPr>
          <p:cNvSpPr>
            <a:spLocks noGrp="1"/>
          </p:cNvSpPr>
          <p:nvPr>
            <p:ph type="sldNum" sz="quarter" idx="12"/>
          </p:nvPr>
        </p:nvSpPr>
        <p:spPr/>
        <p:txBody>
          <a:bodyPr/>
          <a:lstStyle/>
          <a:p>
            <a:fld id="{8093BB62-3485-464A-A177-DFED7FDC5B14}" type="slidenum">
              <a:rPr lang="en-US" smtClean="0"/>
              <a:t>20</a:t>
            </a:fld>
            <a:endParaRPr lang="en-US" dirty="0"/>
          </a:p>
        </p:txBody>
      </p:sp>
    </p:spTree>
    <p:extLst>
      <p:ext uri="{BB962C8B-B14F-4D97-AF65-F5344CB8AC3E}">
        <p14:creationId xmlns:p14="http://schemas.microsoft.com/office/powerpoint/2010/main" val="680763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44F1F-D6DF-74EE-6F4C-3329DCEDC2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6CD1D0-612E-B75A-F04C-2E68EADFDA49}"/>
              </a:ext>
            </a:extLst>
          </p:cNvPr>
          <p:cNvSpPr>
            <a:spLocks noGrp="1"/>
          </p:cNvSpPr>
          <p:nvPr>
            <p:ph type="title"/>
          </p:nvPr>
        </p:nvSpPr>
        <p:spPr>
          <a:xfrm>
            <a:off x="171934" y="198148"/>
            <a:ext cx="11837814" cy="1098204"/>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chor="t">
            <a:noAutofit/>
          </a:bodyPr>
          <a:lstStyle/>
          <a:p>
            <a:r>
              <a:rPr lang="en-US" sz="3800" b="1" dirty="0"/>
              <a:t>Rumor is the Airport is giving preference to larger aircraft and reducing parking for smaller aircraft.</a:t>
            </a:r>
            <a:endParaRPr sz="3800" b="1" dirty="0"/>
          </a:p>
        </p:txBody>
      </p:sp>
      <p:sp>
        <p:nvSpPr>
          <p:cNvPr id="26" name="TextBox 25">
            <a:extLst>
              <a:ext uri="{FF2B5EF4-FFF2-40B4-BE49-F238E27FC236}">
                <a16:creationId xmlns:a16="http://schemas.microsoft.com/office/drawing/2014/main" id="{3BE709A6-B45C-52D2-9B97-948C1B3CA27E}"/>
              </a:ext>
            </a:extLst>
          </p:cNvPr>
          <p:cNvSpPr txBox="1"/>
          <p:nvPr/>
        </p:nvSpPr>
        <p:spPr>
          <a:xfrm>
            <a:off x="171934" y="1443841"/>
            <a:ext cx="11837814" cy="3970318"/>
          </a:xfrm>
          <a:prstGeom prst="rect">
            <a:avLst/>
          </a:prstGeom>
          <a:solidFill>
            <a:schemeClr val="accent3">
              <a:lumMod val="20000"/>
              <a:lumOff val="80000"/>
            </a:schemeClr>
          </a:solidFill>
        </p:spPr>
        <p:txBody>
          <a:bodyPr wrap="square">
            <a:spAutoFit/>
          </a:bodyPr>
          <a:lstStyle/>
          <a:p>
            <a:r>
              <a:rPr lang="en-US" sz="3600" b="1" dirty="0"/>
              <a:t>Fact:  Not true.  Any proposal that includes removal of the existing small hangars, is required to replace the hangars in similar number/size at a new location.  </a:t>
            </a:r>
          </a:p>
          <a:p>
            <a:endParaRPr lang="en-US" sz="3600" b="1" dirty="0"/>
          </a:p>
          <a:p>
            <a:r>
              <a:rPr lang="en-US" sz="3600" b="1" dirty="0"/>
              <a:t>Aviation forecasts reflect the majority of airport operations in 20 years remain single engine, smaller aircraft.</a:t>
            </a:r>
            <a:endParaRPr lang="en-US" sz="3600" dirty="0"/>
          </a:p>
        </p:txBody>
      </p:sp>
      <p:sp>
        <p:nvSpPr>
          <p:cNvPr id="4" name="Slide Number Placeholder 3">
            <a:extLst>
              <a:ext uri="{FF2B5EF4-FFF2-40B4-BE49-F238E27FC236}">
                <a16:creationId xmlns:a16="http://schemas.microsoft.com/office/drawing/2014/main" id="{016059FA-100B-61FD-BEBB-2ED236396F4D}"/>
              </a:ext>
            </a:extLst>
          </p:cNvPr>
          <p:cNvSpPr>
            <a:spLocks noGrp="1"/>
          </p:cNvSpPr>
          <p:nvPr>
            <p:ph type="sldNum" sz="quarter" idx="12"/>
          </p:nvPr>
        </p:nvSpPr>
        <p:spPr/>
        <p:txBody>
          <a:bodyPr/>
          <a:lstStyle/>
          <a:p>
            <a:fld id="{8093BB62-3485-464A-A177-DFED7FDC5B14}" type="slidenum">
              <a:rPr lang="en-US" smtClean="0"/>
              <a:t>21</a:t>
            </a:fld>
            <a:endParaRPr lang="en-US" dirty="0"/>
          </a:p>
        </p:txBody>
      </p:sp>
    </p:spTree>
    <p:extLst>
      <p:ext uri="{BB962C8B-B14F-4D97-AF65-F5344CB8AC3E}">
        <p14:creationId xmlns:p14="http://schemas.microsoft.com/office/powerpoint/2010/main" val="3981274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F4E12-6FB5-75BE-48E2-CF406F83A287}"/>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155D137B-FAE9-1CA5-822B-994C65EF2A4D}"/>
              </a:ext>
            </a:extLst>
          </p:cNvPr>
          <p:cNvSpPr txBox="1">
            <a:spLocks/>
          </p:cNvSpPr>
          <p:nvPr/>
        </p:nvSpPr>
        <p:spPr>
          <a:xfrm>
            <a:off x="171934" y="187365"/>
            <a:ext cx="11837814" cy="123866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t>Rumor is that the developer will build the big hangar and then never build the smaller general aviation hangars.</a:t>
            </a:r>
            <a:br>
              <a:rPr lang="en-US" sz="3800" b="1" dirty="0"/>
            </a:br>
            <a:endParaRPr lang="en-US" sz="3800" b="1" dirty="0"/>
          </a:p>
        </p:txBody>
      </p:sp>
      <p:sp>
        <p:nvSpPr>
          <p:cNvPr id="4" name="TextBox 3">
            <a:extLst>
              <a:ext uri="{FF2B5EF4-FFF2-40B4-BE49-F238E27FC236}">
                <a16:creationId xmlns:a16="http://schemas.microsoft.com/office/drawing/2014/main" id="{3458597B-A96F-8AD4-EE1D-B4E52F2C9FC8}"/>
              </a:ext>
            </a:extLst>
          </p:cNvPr>
          <p:cNvSpPr txBox="1"/>
          <p:nvPr/>
        </p:nvSpPr>
        <p:spPr>
          <a:xfrm>
            <a:off x="171934" y="1582027"/>
            <a:ext cx="11837814" cy="1754326"/>
          </a:xfrm>
          <a:prstGeom prst="rect">
            <a:avLst/>
          </a:prstGeom>
          <a:solidFill>
            <a:schemeClr val="accent3">
              <a:lumMod val="20000"/>
              <a:lumOff val="80000"/>
            </a:schemeClr>
          </a:solidFill>
        </p:spPr>
        <p:txBody>
          <a:bodyPr wrap="square">
            <a:spAutoFit/>
          </a:bodyPr>
          <a:lstStyle/>
          <a:p>
            <a:r>
              <a:rPr lang="en-US" sz="3600" b="1" dirty="0"/>
              <a:t>Fact:  Lease terms will require the developer to complete the replacement of smaller hangars before construction on the larger hangars will be approved.</a:t>
            </a:r>
            <a:endParaRPr lang="en-US" sz="3600" dirty="0"/>
          </a:p>
        </p:txBody>
      </p:sp>
      <p:sp>
        <p:nvSpPr>
          <p:cNvPr id="5" name="Slide Number Placeholder 4">
            <a:extLst>
              <a:ext uri="{FF2B5EF4-FFF2-40B4-BE49-F238E27FC236}">
                <a16:creationId xmlns:a16="http://schemas.microsoft.com/office/drawing/2014/main" id="{635FCFC0-D56B-580E-4F43-BCC7A7009FDD}"/>
              </a:ext>
            </a:extLst>
          </p:cNvPr>
          <p:cNvSpPr>
            <a:spLocks noGrp="1"/>
          </p:cNvSpPr>
          <p:nvPr>
            <p:ph type="sldNum" sz="quarter" idx="12"/>
          </p:nvPr>
        </p:nvSpPr>
        <p:spPr/>
        <p:txBody>
          <a:bodyPr/>
          <a:lstStyle/>
          <a:p>
            <a:fld id="{8093BB62-3485-464A-A177-DFED7FDC5B14}" type="slidenum">
              <a:rPr lang="en-US" smtClean="0"/>
              <a:t>22</a:t>
            </a:fld>
            <a:endParaRPr lang="en-US" dirty="0"/>
          </a:p>
        </p:txBody>
      </p:sp>
    </p:spTree>
    <p:extLst>
      <p:ext uri="{BB962C8B-B14F-4D97-AF65-F5344CB8AC3E}">
        <p14:creationId xmlns:p14="http://schemas.microsoft.com/office/powerpoint/2010/main" val="3189252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52FB3-FD7A-B96E-AC16-2EE21C30BD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431FBF-51B2-195F-01CC-C240A972981C}"/>
              </a:ext>
            </a:extLst>
          </p:cNvPr>
          <p:cNvSpPr>
            <a:spLocks noGrp="1"/>
          </p:cNvSpPr>
          <p:nvPr>
            <p:ph type="title"/>
          </p:nvPr>
        </p:nvSpPr>
        <p:spPr>
          <a:xfrm>
            <a:off x="171934" y="163728"/>
            <a:ext cx="11837814" cy="1098204"/>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chor="t">
            <a:noAutofit/>
          </a:bodyPr>
          <a:lstStyle/>
          <a:p>
            <a:r>
              <a:rPr lang="en-US" sz="3800" b="1" dirty="0"/>
              <a:t>Rumor is that the Airport is trying to bring more jets, the idea that if we build it, they will come.</a:t>
            </a:r>
            <a:br>
              <a:rPr lang="en-US" sz="3800" b="1" dirty="0"/>
            </a:br>
            <a:endParaRPr sz="3800" b="1" dirty="0"/>
          </a:p>
        </p:txBody>
      </p:sp>
      <p:sp>
        <p:nvSpPr>
          <p:cNvPr id="26" name="TextBox 25">
            <a:extLst>
              <a:ext uri="{FF2B5EF4-FFF2-40B4-BE49-F238E27FC236}">
                <a16:creationId xmlns:a16="http://schemas.microsoft.com/office/drawing/2014/main" id="{C6205912-DFCE-D374-ADA6-6A25D04BC476}"/>
              </a:ext>
            </a:extLst>
          </p:cNvPr>
          <p:cNvSpPr txBox="1"/>
          <p:nvPr/>
        </p:nvSpPr>
        <p:spPr>
          <a:xfrm>
            <a:off x="171934" y="1426637"/>
            <a:ext cx="11837814" cy="1754326"/>
          </a:xfrm>
          <a:prstGeom prst="rect">
            <a:avLst/>
          </a:prstGeom>
          <a:solidFill>
            <a:schemeClr val="accent3">
              <a:lumMod val="20000"/>
              <a:lumOff val="80000"/>
            </a:schemeClr>
          </a:solidFill>
        </p:spPr>
        <p:txBody>
          <a:bodyPr wrap="square">
            <a:spAutoFit/>
          </a:bodyPr>
          <a:lstStyle/>
          <a:p>
            <a:r>
              <a:rPr lang="en-US" sz="3600" b="1" dirty="0"/>
              <a:t>Fact:  We are not.  Existing businesses solicited the Airport to build additional hangars to accommodate current demand.  </a:t>
            </a:r>
            <a:endParaRPr lang="en-US" sz="3600" dirty="0"/>
          </a:p>
        </p:txBody>
      </p:sp>
      <p:sp>
        <p:nvSpPr>
          <p:cNvPr id="4" name="Slide Number Placeholder 3">
            <a:extLst>
              <a:ext uri="{FF2B5EF4-FFF2-40B4-BE49-F238E27FC236}">
                <a16:creationId xmlns:a16="http://schemas.microsoft.com/office/drawing/2014/main" id="{27BAFC1A-5D6D-64D5-492C-B88C41CCF03C}"/>
              </a:ext>
            </a:extLst>
          </p:cNvPr>
          <p:cNvSpPr>
            <a:spLocks noGrp="1"/>
          </p:cNvSpPr>
          <p:nvPr>
            <p:ph type="sldNum" sz="quarter" idx="12"/>
          </p:nvPr>
        </p:nvSpPr>
        <p:spPr/>
        <p:txBody>
          <a:bodyPr/>
          <a:lstStyle/>
          <a:p>
            <a:fld id="{8093BB62-3485-464A-A177-DFED7FDC5B14}" type="slidenum">
              <a:rPr lang="en-US" smtClean="0"/>
              <a:t>23</a:t>
            </a:fld>
            <a:endParaRPr lang="en-US" dirty="0"/>
          </a:p>
        </p:txBody>
      </p:sp>
    </p:spTree>
    <p:extLst>
      <p:ext uri="{BB962C8B-B14F-4D97-AF65-F5344CB8AC3E}">
        <p14:creationId xmlns:p14="http://schemas.microsoft.com/office/powerpoint/2010/main" val="36625522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99E27-C6F1-C3C4-6086-0758DC248098}"/>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3DEC9FAC-B14E-92D2-2B93-8A190D1DA97D}"/>
              </a:ext>
            </a:extLst>
          </p:cNvPr>
          <p:cNvSpPr txBox="1">
            <a:spLocks/>
          </p:cNvSpPr>
          <p:nvPr/>
        </p:nvSpPr>
        <p:spPr>
          <a:xfrm>
            <a:off x="171934" y="185517"/>
            <a:ext cx="11837814" cy="166505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t>Rumor is that Ventura County can  just say no to future development, no to jets, no to piston airplanes and no to helicopters.</a:t>
            </a:r>
          </a:p>
        </p:txBody>
      </p:sp>
      <p:sp>
        <p:nvSpPr>
          <p:cNvPr id="4" name="TextBox 3">
            <a:extLst>
              <a:ext uri="{FF2B5EF4-FFF2-40B4-BE49-F238E27FC236}">
                <a16:creationId xmlns:a16="http://schemas.microsoft.com/office/drawing/2014/main" id="{1C395DCB-0D9B-01AF-966A-9BB662C5F8D6}"/>
              </a:ext>
            </a:extLst>
          </p:cNvPr>
          <p:cNvSpPr txBox="1"/>
          <p:nvPr/>
        </p:nvSpPr>
        <p:spPr>
          <a:xfrm>
            <a:off x="177093" y="1997839"/>
            <a:ext cx="11837814" cy="2862322"/>
          </a:xfrm>
          <a:prstGeom prst="rect">
            <a:avLst/>
          </a:prstGeom>
          <a:solidFill>
            <a:schemeClr val="accent3">
              <a:lumMod val="20000"/>
              <a:lumOff val="80000"/>
            </a:schemeClr>
          </a:solidFill>
        </p:spPr>
        <p:txBody>
          <a:bodyPr wrap="square">
            <a:spAutoFit/>
          </a:bodyPr>
          <a:lstStyle/>
          <a:p>
            <a:r>
              <a:rPr lang="en-US" sz="3600" b="1" dirty="0"/>
              <a:t>Fact:  No.  The Airport is obligated under the original 1977 Deed &amp; Grant Assurances to participate in the national transportation system.  The Airport is also prohibited from discriminating against type of aeronautical activities where opportunities exist.</a:t>
            </a:r>
            <a:endParaRPr lang="en-US" sz="3600" dirty="0"/>
          </a:p>
        </p:txBody>
      </p:sp>
      <p:sp>
        <p:nvSpPr>
          <p:cNvPr id="5" name="Slide Number Placeholder 4">
            <a:extLst>
              <a:ext uri="{FF2B5EF4-FFF2-40B4-BE49-F238E27FC236}">
                <a16:creationId xmlns:a16="http://schemas.microsoft.com/office/drawing/2014/main" id="{A4AC3DDD-D627-33B8-3029-B04554C7088F}"/>
              </a:ext>
            </a:extLst>
          </p:cNvPr>
          <p:cNvSpPr>
            <a:spLocks noGrp="1"/>
          </p:cNvSpPr>
          <p:nvPr>
            <p:ph type="sldNum" sz="quarter" idx="12"/>
          </p:nvPr>
        </p:nvSpPr>
        <p:spPr/>
        <p:txBody>
          <a:bodyPr/>
          <a:lstStyle/>
          <a:p>
            <a:fld id="{8093BB62-3485-464A-A177-DFED7FDC5B14}" type="slidenum">
              <a:rPr lang="en-US" smtClean="0"/>
              <a:t>24</a:t>
            </a:fld>
            <a:endParaRPr lang="en-US" dirty="0"/>
          </a:p>
        </p:txBody>
      </p:sp>
    </p:spTree>
    <p:extLst>
      <p:ext uri="{BB962C8B-B14F-4D97-AF65-F5344CB8AC3E}">
        <p14:creationId xmlns:p14="http://schemas.microsoft.com/office/powerpoint/2010/main" val="40252296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A5447-B464-B5D2-7E90-E28AAF48E172}"/>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6ECBCDC3-2F87-269B-5538-0B84BB75311D}"/>
              </a:ext>
            </a:extLst>
          </p:cNvPr>
          <p:cNvSpPr txBox="1">
            <a:spLocks/>
          </p:cNvSpPr>
          <p:nvPr/>
        </p:nvSpPr>
        <p:spPr>
          <a:xfrm>
            <a:off x="165253" y="174898"/>
            <a:ext cx="11854149" cy="213864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Rumor is that the project will bring more jet traffic to CMA.  Specifically, it is claimed that the Top Ranked proposal for the 4.1 acre site will increase new large jets at Camarillo Airport by 20-40.</a:t>
            </a:r>
            <a:br>
              <a:rPr lang="en-US" sz="3600" b="1" dirty="0"/>
            </a:br>
            <a:endParaRPr lang="en-US" sz="3600" b="1" dirty="0"/>
          </a:p>
        </p:txBody>
      </p:sp>
      <p:sp>
        <p:nvSpPr>
          <p:cNvPr id="4" name="TextBox 3">
            <a:extLst>
              <a:ext uri="{FF2B5EF4-FFF2-40B4-BE49-F238E27FC236}">
                <a16:creationId xmlns:a16="http://schemas.microsoft.com/office/drawing/2014/main" id="{7695630F-A1B2-30E0-97F4-4237D72D2D3A}"/>
              </a:ext>
            </a:extLst>
          </p:cNvPr>
          <p:cNvSpPr txBox="1"/>
          <p:nvPr/>
        </p:nvSpPr>
        <p:spPr>
          <a:xfrm>
            <a:off x="168925" y="2422757"/>
            <a:ext cx="11854149" cy="4031873"/>
          </a:xfrm>
          <a:prstGeom prst="rect">
            <a:avLst/>
          </a:prstGeom>
          <a:solidFill>
            <a:schemeClr val="accent3">
              <a:lumMod val="20000"/>
              <a:lumOff val="80000"/>
            </a:schemeClr>
          </a:solidFill>
        </p:spPr>
        <p:txBody>
          <a:bodyPr wrap="square">
            <a:spAutoFit/>
          </a:bodyPr>
          <a:lstStyle/>
          <a:p>
            <a:r>
              <a:rPr lang="en-US" sz="3200" b="1" dirty="0"/>
              <a:t>Fact:  The 4.1-acre site could reasonably accommodate 10 jets, as is seen with similarly-sized properties already in use. However, the Top Ranked Proposal (Air7) has indicated that they want to use a percentage of the new larger hangar space for existing tenants and the remaining space for a new MRO which will keep based jet aircraft from having to fly out and in empty for repairs.</a:t>
            </a:r>
          </a:p>
          <a:p>
            <a:endParaRPr lang="en-US" sz="3200" b="1" dirty="0"/>
          </a:p>
        </p:txBody>
      </p:sp>
      <p:sp>
        <p:nvSpPr>
          <p:cNvPr id="5" name="Slide Number Placeholder 4">
            <a:extLst>
              <a:ext uri="{FF2B5EF4-FFF2-40B4-BE49-F238E27FC236}">
                <a16:creationId xmlns:a16="http://schemas.microsoft.com/office/drawing/2014/main" id="{836CB267-D185-FE40-2EF3-6DFE52D4AAD6}"/>
              </a:ext>
            </a:extLst>
          </p:cNvPr>
          <p:cNvSpPr>
            <a:spLocks noGrp="1"/>
          </p:cNvSpPr>
          <p:nvPr>
            <p:ph type="sldNum" sz="quarter" idx="12"/>
          </p:nvPr>
        </p:nvSpPr>
        <p:spPr/>
        <p:txBody>
          <a:bodyPr/>
          <a:lstStyle/>
          <a:p>
            <a:fld id="{8093BB62-3485-464A-A177-DFED7FDC5B14}" type="slidenum">
              <a:rPr lang="en-US" smtClean="0"/>
              <a:t>25</a:t>
            </a:fld>
            <a:endParaRPr lang="en-US" dirty="0"/>
          </a:p>
        </p:txBody>
      </p:sp>
    </p:spTree>
    <p:extLst>
      <p:ext uri="{BB962C8B-B14F-4D97-AF65-F5344CB8AC3E}">
        <p14:creationId xmlns:p14="http://schemas.microsoft.com/office/powerpoint/2010/main" val="12904029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C3A1397-AA0D-B025-3262-0ED9E55E925B}"/>
              </a:ext>
            </a:extLst>
          </p:cNvPr>
          <p:cNvPicPr>
            <a:picLocks noChangeAspect="1"/>
          </p:cNvPicPr>
          <p:nvPr/>
        </p:nvPicPr>
        <p:blipFill>
          <a:blip r:embed="rId2"/>
          <a:srcRect b="11795"/>
          <a:stretch>
            <a:fillRect/>
          </a:stretch>
        </p:blipFill>
        <p:spPr>
          <a:xfrm>
            <a:off x="457200" y="457200"/>
            <a:ext cx="11277600" cy="5943600"/>
          </a:xfrm>
          <a:prstGeom prst="rect">
            <a:avLst/>
          </a:prstGeom>
        </p:spPr>
      </p:pic>
      <p:sp>
        <p:nvSpPr>
          <p:cNvPr id="4" name="Slide Number Placeholder 3">
            <a:extLst>
              <a:ext uri="{FF2B5EF4-FFF2-40B4-BE49-F238E27FC236}">
                <a16:creationId xmlns:a16="http://schemas.microsoft.com/office/drawing/2014/main" id="{49AEE30A-6535-E98C-762E-9BF8BA2BAB8A}"/>
              </a:ext>
            </a:extLst>
          </p:cNvPr>
          <p:cNvSpPr>
            <a:spLocks noGrp="1"/>
          </p:cNvSpPr>
          <p:nvPr>
            <p:ph type="sldNum" sz="quarter" idx="12"/>
          </p:nvPr>
        </p:nvSpPr>
        <p:spPr/>
        <p:txBody>
          <a:bodyPr/>
          <a:lstStyle/>
          <a:p>
            <a:fld id="{8093BB62-3485-464A-A177-DFED7FDC5B14}" type="slidenum">
              <a:rPr lang="en-US" smtClean="0"/>
              <a:t>26</a:t>
            </a:fld>
            <a:endParaRPr lang="en-US" dirty="0"/>
          </a:p>
        </p:txBody>
      </p:sp>
    </p:spTree>
    <p:extLst>
      <p:ext uri="{BB962C8B-B14F-4D97-AF65-F5344CB8AC3E}">
        <p14:creationId xmlns:p14="http://schemas.microsoft.com/office/powerpoint/2010/main" val="4643377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9DAB1-E8FD-AA94-D0E8-E0ADB42C25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CB23EF-5C5B-70AE-991A-C7D9E497A0F0}"/>
              </a:ext>
            </a:extLst>
          </p:cNvPr>
          <p:cNvSpPr>
            <a:spLocks noGrp="1"/>
          </p:cNvSpPr>
          <p:nvPr>
            <p:ph type="title"/>
          </p:nvPr>
        </p:nvSpPr>
        <p:spPr>
          <a:xfrm>
            <a:off x="171934" y="230659"/>
            <a:ext cx="11837814" cy="174136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chor="t">
            <a:noAutofit/>
          </a:bodyPr>
          <a:lstStyle/>
          <a:p>
            <a:r>
              <a:rPr lang="en-US" sz="3800" b="1" dirty="0"/>
              <a:t>Rumor is the Top Ranked developer for the 4.1 acre site plans to immediately turn around and sell the lease and that any obligations made will not be upheld. </a:t>
            </a:r>
            <a:endParaRPr sz="3800" b="1" dirty="0"/>
          </a:p>
        </p:txBody>
      </p:sp>
      <p:sp>
        <p:nvSpPr>
          <p:cNvPr id="26" name="TextBox 25">
            <a:extLst>
              <a:ext uri="{FF2B5EF4-FFF2-40B4-BE49-F238E27FC236}">
                <a16:creationId xmlns:a16="http://schemas.microsoft.com/office/drawing/2014/main" id="{304A66F1-5DD8-935B-AD11-9CA4B9A6EE5B}"/>
              </a:ext>
            </a:extLst>
          </p:cNvPr>
          <p:cNvSpPr txBox="1"/>
          <p:nvPr/>
        </p:nvSpPr>
        <p:spPr>
          <a:xfrm>
            <a:off x="171934" y="2163447"/>
            <a:ext cx="11837814" cy="2862322"/>
          </a:xfrm>
          <a:prstGeom prst="rect">
            <a:avLst/>
          </a:prstGeom>
          <a:solidFill>
            <a:schemeClr val="accent3">
              <a:lumMod val="20000"/>
              <a:lumOff val="80000"/>
            </a:schemeClr>
          </a:solidFill>
        </p:spPr>
        <p:txBody>
          <a:bodyPr wrap="square">
            <a:spAutoFit/>
          </a:bodyPr>
          <a:lstStyle/>
          <a:p>
            <a:r>
              <a:rPr lang="en-US" sz="3600" b="1" dirty="0"/>
              <a:t>Fact:  Not true.  And, even if this were to happen, the lease will include language that protects the interests of the Airport and the public where transfers of ownership occur.  New owners assume the original obligations and security requirements.</a:t>
            </a:r>
            <a:endParaRPr lang="en-US" sz="3600" dirty="0"/>
          </a:p>
        </p:txBody>
      </p:sp>
      <p:sp>
        <p:nvSpPr>
          <p:cNvPr id="4" name="Slide Number Placeholder 3">
            <a:extLst>
              <a:ext uri="{FF2B5EF4-FFF2-40B4-BE49-F238E27FC236}">
                <a16:creationId xmlns:a16="http://schemas.microsoft.com/office/drawing/2014/main" id="{EEFFB095-7CF6-8C9D-252C-AD61048B20F8}"/>
              </a:ext>
            </a:extLst>
          </p:cNvPr>
          <p:cNvSpPr>
            <a:spLocks noGrp="1"/>
          </p:cNvSpPr>
          <p:nvPr>
            <p:ph type="sldNum" sz="quarter" idx="12"/>
          </p:nvPr>
        </p:nvSpPr>
        <p:spPr/>
        <p:txBody>
          <a:bodyPr/>
          <a:lstStyle/>
          <a:p>
            <a:fld id="{8093BB62-3485-464A-A177-DFED7FDC5B14}" type="slidenum">
              <a:rPr lang="en-US" smtClean="0"/>
              <a:t>27</a:t>
            </a:fld>
            <a:endParaRPr lang="en-US" dirty="0"/>
          </a:p>
        </p:txBody>
      </p:sp>
    </p:spTree>
    <p:extLst>
      <p:ext uri="{BB962C8B-B14F-4D97-AF65-F5344CB8AC3E}">
        <p14:creationId xmlns:p14="http://schemas.microsoft.com/office/powerpoint/2010/main" val="22416342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46138-9928-9700-9384-7760863484EF}"/>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11992CDF-1649-63F0-DF79-FDA6905AE5C4}"/>
              </a:ext>
            </a:extLst>
          </p:cNvPr>
          <p:cNvSpPr txBox="1">
            <a:spLocks/>
          </p:cNvSpPr>
          <p:nvPr/>
        </p:nvSpPr>
        <p:spPr>
          <a:xfrm>
            <a:off x="171934" y="310402"/>
            <a:ext cx="5997860" cy="220906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Rumor is the City of Camarillo and its Citizens do not see financial benefits from the Airport, only the burden. </a:t>
            </a:r>
          </a:p>
        </p:txBody>
      </p:sp>
      <p:sp>
        <p:nvSpPr>
          <p:cNvPr id="4" name="TextBox 3">
            <a:extLst>
              <a:ext uri="{FF2B5EF4-FFF2-40B4-BE49-F238E27FC236}">
                <a16:creationId xmlns:a16="http://schemas.microsoft.com/office/drawing/2014/main" id="{1E1B6FC4-9160-EDA1-5DAD-8C6E0383159F}"/>
              </a:ext>
            </a:extLst>
          </p:cNvPr>
          <p:cNvSpPr txBox="1"/>
          <p:nvPr/>
        </p:nvSpPr>
        <p:spPr>
          <a:xfrm>
            <a:off x="171934" y="2719087"/>
            <a:ext cx="5924066" cy="3970318"/>
          </a:xfrm>
          <a:prstGeom prst="rect">
            <a:avLst/>
          </a:prstGeom>
          <a:solidFill>
            <a:schemeClr val="accent3">
              <a:lumMod val="20000"/>
              <a:lumOff val="80000"/>
            </a:schemeClr>
          </a:solidFill>
        </p:spPr>
        <p:txBody>
          <a:bodyPr wrap="square">
            <a:spAutoFit/>
          </a:bodyPr>
          <a:lstStyle/>
          <a:p>
            <a:r>
              <a:rPr lang="en-US" sz="3600" b="1" dirty="0"/>
              <a:t>Fact:  Camarillo Airport contributes in many ways to the City, community and County; through public services (Fire service, Caltrans, Sheriff) and direct economic benefits.</a:t>
            </a:r>
            <a:endParaRPr lang="en-US" sz="3600" dirty="0"/>
          </a:p>
        </p:txBody>
      </p:sp>
      <p:pic>
        <p:nvPicPr>
          <p:cNvPr id="5" name="Picture 4">
            <a:extLst>
              <a:ext uri="{FF2B5EF4-FFF2-40B4-BE49-F238E27FC236}">
                <a16:creationId xmlns:a16="http://schemas.microsoft.com/office/drawing/2014/main" id="{8FE2251D-D0BC-043B-B978-48FACCF7358F}"/>
              </a:ext>
            </a:extLst>
          </p:cNvPr>
          <p:cNvPicPr>
            <a:picLocks noChangeAspect="1"/>
          </p:cNvPicPr>
          <p:nvPr/>
        </p:nvPicPr>
        <p:blipFill>
          <a:blip r:embed="rId2"/>
          <a:stretch>
            <a:fillRect/>
          </a:stretch>
        </p:blipFill>
        <p:spPr>
          <a:xfrm>
            <a:off x="6243152" y="1220933"/>
            <a:ext cx="5853492" cy="5058573"/>
          </a:xfrm>
          <a:prstGeom prst="rect">
            <a:avLst/>
          </a:prstGeom>
        </p:spPr>
      </p:pic>
      <p:sp>
        <p:nvSpPr>
          <p:cNvPr id="6" name="Slide Number Placeholder 5">
            <a:extLst>
              <a:ext uri="{FF2B5EF4-FFF2-40B4-BE49-F238E27FC236}">
                <a16:creationId xmlns:a16="http://schemas.microsoft.com/office/drawing/2014/main" id="{6B351375-3EEE-9BCD-A429-921EA5A07EFE}"/>
              </a:ext>
            </a:extLst>
          </p:cNvPr>
          <p:cNvSpPr>
            <a:spLocks noGrp="1"/>
          </p:cNvSpPr>
          <p:nvPr>
            <p:ph type="sldNum" sz="quarter" idx="12"/>
          </p:nvPr>
        </p:nvSpPr>
        <p:spPr/>
        <p:txBody>
          <a:bodyPr/>
          <a:lstStyle/>
          <a:p>
            <a:fld id="{8093BB62-3485-464A-A177-DFED7FDC5B14}" type="slidenum">
              <a:rPr lang="en-US" smtClean="0"/>
              <a:t>28</a:t>
            </a:fld>
            <a:endParaRPr lang="en-US" dirty="0"/>
          </a:p>
        </p:txBody>
      </p:sp>
    </p:spTree>
    <p:extLst>
      <p:ext uri="{BB962C8B-B14F-4D97-AF65-F5344CB8AC3E}">
        <p14:creationId xmlns:p14="http://schemas.microsoft.com/office/powerpoint/2010/main" val="26106249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extBox 1">
            <a:extLst>
              <a:ext uri="{FF2B5EF4-FFF2-40B4-BE49-F238E27FC236}">
                <a16:creationId xmlns:a16="http://schemas.microsoft.com/office/drawing/2014/main" id="{84C7C0DB-83D3-6BDC-F4CD-75EEE562B8B6}"/>
              </a:ext>
            </a:extLst>
          </p:cNvPr>
          <p:cNvSpPr txBox="1"/>
          <p:nvPr/>
        </p:nvSpPr>
        <p:spPr>
          <a:xfrm>
            <a:off x="1314824" y="735106"/>
            <a:ext cx="10053763" cy="292847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kern="1200" dirty="0">
                <a:solidFill>
                  <a:srgbClr val="FFFFFF"/>
                </a:solidFill>
                <a:latin typeface="+mj-lt"/>
                <a:ea typeface="+mj-ea"/>
                <a:cs typeface="+mj-cs"/>
              </a:rPr>
              <a:t>Community Q &amp; A</a:t>
            </a:r>
          </a:p>
          <a:p>
            <a:pPr>
              <a:lnSpc>
                <a:spcPct val="90000"/>
              </a:lnSpc>
              <a:spcBef>
                <a:spcPct val="0"/>
              </a:spcBef>
              <a:spcAft>
                <a:spcPts val="600"/>
              </a:spcAft>
            </a:pPr>
            <a:endParaRPr lang="en-US" sz="4800" b="1" kern="1200" dirty="0">
              <a:solidFill>
                <a:srgbClr val="FFFFFF"/>
              </a:solidFill>
              <a:latin typeface="+mj-lt"/>
              <a:ea typeface="+mj-ea"/>
              <a:cs typeface="+mj-cs"/>
            </a:endParaRPr>
          </a:p>
        </p:txBody>
      </p:sp>
      <p:sp>
        <p:nvSpPr>
          <p:cNvPr id="4" name="Slide Number Placeholder 3">
            <a:extLst>
              <a:ext uri="{FF2B5EF4-FFF2-40B4-BE49-F238E27FC236}">
                <a16:creationId xmlns:a16="http://schemas.microsoft.com/office/drawing/2014/main" id="{A618C5AA-C580-E2D0-9386-5BCD5810D9C4}"/>
              </a:ext>
            </a:extLst>
          </p:cNvPr>
          <p:cNvSpPr>
            <a:spLocks noGrp="1"/>
          </p:cNvSpPr>
          <p:nvPr>
            <p:ph type="sldNum" sz="quarter" idx="12"/>
          </p:nvPr>
        </p:nvSpPr>
        <p:spPr/>
        <p:txBody>
          <a:bodyPr/>
          <a:lstStyle/>
          <a:p>
            <a:fld id="{8093BB62-3485-464A-A177-DFED7FDC5B14}" type="slidenum">
              <a:rPr lang="en-US" smtClean="0"/>
              <a:t>29</a:t>
            </a:fld>
            <a:endParaRPr lang="en-US" dirty="0"/>
          </a:p>
        </p:txBody>
      </p:sp>
    </p:spTree>
    <p:extLst>
      <p:ext uri="{BB962C8B-B14F-4D97-AF65-F5344CB8AC3E}">
        <p14:creationId xmlns:p14="http://schemas.microsoft.com/office/powerpoint/2010/main" val="1979744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8D8851-C048-8A89-CB11-613CEF1A30C5}"/>
              </a:ext>
            </a:extLst>
          </p:cNvPr>
          <p:cNvPicPr>
            <a:picLocks noChangeAspect="1"/>
          </p:cNvPicPr>
          <p:nvPr/>
        </p:nvPicPr>
        <p:blipFill>
          <a:blip r:embed="rId2"/>
          <a:stretch>
            <a:fillRect/>
          </a:stretch>
        </p:blipFill>
        <p:spPr>
          <a:xfrm>
            <a:off x="1062014" y="4580047"/>
            <a:ext cx="3978703" cy="1228597"/>
          </a:xfrm>
          <a:prstGeom prst="rect">
            <a:avLst/>
          </a:prstGeom>
        </p:spPr>
      </p:pic>
      <p:pic>
        <p:nvPicPr>
          <p:cNvPr id="5" name="Picture 4">
            <a:extLst>
              <a:ext uri="{FF2B5EF4-FFF2-40B4-BE49-F238E27FC236}">
                <a16:creationId xmlns:a16="http://schemas.microsoft.com/office/drawing/2014/main" id="{60BA0739-760E-33BA-AF0D-369630890BE4}"/>
              </a:ext>
            </a:extLst>
          </p:cNvPr>
          <p:cNvPicPr>
            <a:picLocks noChangeAspect="1"/>
          </p:cNvPicPr>
          <p:nvPr/>
        </p:nvPicPr>
        <p:blipFill>
          <a:blip r:embed="rId3"/>
          <a:stretch>
            <a:fillRect/>
          </a:stretch>
        </p:blipFill>
        <p:spPr>
          <a:xfrm>
            <a:off x="6886449" y="4451518"/>
            <a:ext cx="3473808" cy="1485653"/>
          </a:xfrm>
          <a:prstGeom prst="rect">
            <a:avLst/>
          </a:prstGeom>
        </p:spPr>
      </p:pic>
      <p:pic>
        <p:nvPicPr>
          <p:cNvPr id="4" name="Picture 3">
            <a:extLst>
              <a:ext uri="{FF2B5EF4-FFF2-40B4-BE49-F238E27FC236}">
                <a16:creationId xmlns:a16="http://schemas.microsoft.com/office/drawing/2014/main" id="{D36CE321-99C6-C799-FCC7-2604BECBC092}"/>
              </a:ext>
            </a:extLst>
          </p:cNvPr>
          <p:cNvPicPr>
            <a:picLocks noChangeAspect="1"/>
          </p:cNvPicPr>
          <p:nvPr/>
        </p:nvPicPr>
        <p:blipFill>
          <a:blip r:embed="rId4"/>
          <a:stretch>
            <a:fillRect/>
          </a:stretch>
        </p:blipFill>
        <p:spPr>
          <a:xfrm>
            <a:off x="1411642" y="1049356"/>
            <a:ext cx="3279446" cy="2951501"/>
          </a:xfrm>
          <a:prstGeom prst="rect">
            <a:avLst/>
          </a:prstGeom>
        </p:spPr>
      </p:pic>
      <p:pic>
        <p:nvPicPr>
          <p:cNvPr id="7" name="Picture 6">
            <a:extLst>
              <a:ext uri="{FF2B5EF4-FFF2-40B4-BE49-F238E27FC236}">
                <a16:creationId xmlns:a16="http://schemas.microsoft.com/office/drawing/2014/main" id="{2F17EFFD-2F1C-7BFD-3363-B9E20BF6DB19}"/>
              </a:ext>
            </a:extLst>
          </p:cNvPr>
          <p:cNvPicPr>
            <a:picLocks noChangeAspect="1"/>
          </p:cNvPicPr>
          <p:nvPr/>
        </p:nvPicPr>
        <p:blipFill>
          <a:blip r:embed="rId5"/>
          <a:stretch>
            <a:fillRect/>
          </a:stretch>
        </p:blipFill>
        <p:spPr>
          <a:xfrm>
            <a:off x="6096000" y="348341"/>
            <a:ext cx="2333773" cy="3652516"/>
          </a:xfrm>
          <a:prstGeom prst="rect">
            <a:avLst/>
          </a:prstGeom>
        </p:spPr>
      </p:pic>
      <p:pic>
        <p:nvPicPr>
          <p:cNvPr id="9" name="Picture 8">
            <a:extLst>
              <a:ext uri="{FF2B5EF4-FFF2-40B4-BE49-F238E27FC236}">
                <a16:creationId xmlns:a16="http://schemas.microsoft.com/office/drawing/2014/main" id="{A6C9C7B1-209B-CD67-4243-580621F5C64C}"/>
              </a:ext>
            </a:extLst>
          </p:cNvPr>
          <p:cNvPicPr>
            <a:picLocks noChangeAspect="1"/>
          </p:cNvPicPr>
          <p:nvPr/>
        </p:nvPicPr>
        <p:blipFill>
          <a:blip r:embed="rId6"/>
          <a:stretch>
            <a:fillRect/>
          </a:stretch>
        </p:blipFill>
        <p:spPr>
          <a:xfrm>
            <a:off x="8787791" y="1571024"/>
            <a:ext cx="2259407" cy="2655164"/>
          </a:xfrm>
          <a:prstGeom prst="rect">
            <a:avLst/>
          </a:prstGeom>
        </p:spPr>
      </p:pic>
      <p:sp>
        <p:nvSpPr>
          <p:cNvPr id="10" name="TextBox 9">
            <a:extLst>
              <a:ext uri="{FF2B5EF4-FFF2-40B4-BE49-F238E27FC236}">
                <a16:creationId xmlns:a16="http://schemas.microsoft.com/office/drawing/2014/main" id="{69E2EB7B-52CC-FFD2-3D06-9AC46E8F1E36}"/>
              </a:ext>
            </a:extLst>
          </p:cNvPr>
          <p:cNvSpPr txBox="1"/>
          <p:nvPr/>
        </p:nvSpPr>
        <p:spPr>
          <a:xfrm>
            <a:off x="9004395" y="3136612"/>
            <a:ext cx="1826197" cy="584775"/>
          </a:xfrm>
          <a:prstGeom prst="rect">
            <a:avLst/>
          </a:prstGeom>
          <a:solidFill>
            <a:schemeClr val="bg1"/>
          </a:solidFill>
          <a:ln w="28575">
            <a:solidFill>
              <a:srgbClr val="FF0000"/>
            </a:solidFill>
          </a:ln>
        </p:spPr>
        <p:txBody>
          <a:bodyPr wrap="square" rtlCol="0">
            <a:spAutoFit/>
          </a:bodyPr>
          <a:lstStyle/>
          <a:p>
            <a:r>
              <a:rPr lang="en-US" sz="1600" b="1" dirty="0"/>
              <a:t>5 acre GA Hangar Relocation Area</a:t>
            </a:r>
          </a:p>
        </p:txBody>
      </p:sp>
      <p:cxnSp>
        <p:nvCxnSpPr>
          <p:cNvPr id="12" name="Straight Arrow Connector 11">
            <a:extLst>
              <a:ext uri="{FF2B5EF4-FFF2-40B4-BE49-F238E27FC236}">
                <a16:creationId xmlns:a16="http://schemas.microsoft.com/office/drawing/2014/main" id="{3F59A588-9641-D079-AE70-B3613BE2C2A1}"/>
              </a:ext>
            </a:extLst>
          </p:cNvPr>
          <p:cNvCxnSpPr/>
          <p:nvPr/>
        </p:nvCxnSpPr>
        <p:spPr>
          <a:xfrm flipV="1">
            <a:off x="9731141" y="2387065"/>
            <a:ext cx="0" cy="731520"/>
          </a:xfrm>
          <a:prstGeom prst="straightConnector1">
            <a:avLst/>
          </a:prstGeom>
          <a:ln w="38100">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FC0D6E68-1235-FA0C-301D-009697FDEBC1}"/>
              </a:ext>
            </a:extLst>
          </p:cNvPr>
          <p:cNvCxnSpPr/>
          <p:nvPr/>
        </p:nvCxnSpPr>
        <p:spPr>
          <a:xfrm>
            <a:off x="5698156" y="348341"/>
            <a:ext cx="0" cy="6160168"/>
          </a:xfrm>
          <a:prstGeom prst="line">
            <a:avLst/>
          </a:prstGeom>
          <a:ln w="57150"/>
        </p:spPr>
        <p:style>
          <a:lnRef idx="3">
            <a:schemeClr val="accent1"/>
          </a:lnRef>
          <a:fillRef idx="0">
            <a:schemeClr val="accent1"/>
          </a:fillRef>
          <a:effectRef idx="2">
            <a:schemeClr val="accent1"/>
          </a:effectRef>
          <a:fontRef idx="minor">
            <a:schemeClr val="tx1"/>
          </a:fontRef>
        </p:style>
      </p:cxnSp>
      <p:sp>
        <p:nvSpPr>
          <p:cNvPr id="16" name="TextBox 15">
            <a:extLst>
              <a:ext uri="{FF2B5EF4-FFF2-40B4-BE49-F238E27FC236}">
                <a16:creationId xmlns:a16="http://schemas.microsoft.com/office/drawing/2014/main" id="{5FBDC2B2-D0C1-1A92-9A38-64BCAB20513E}"/>
              </a:ext>
            </a:extLst>
          </p:cNvPr>
          <p:cNvSpPr txBox="1"/>
          <p:nvPr/>
        </p:nvSpPr>
        <p:spPr>
          <a:xfrm>
            <a:off x="981777" y="348341"/>
            <a:ext cx="4058939" cy="400110"/>
          </a:xfrm>
          <a:prstGeom prst="rect">
            <a:avLst/>
          </a:prstGeom>
          <a:noFill/>
        </p:spPr>
        <p:txBody>
          <a:bodyPr wrap="square" rtlCol="0">
            <a:spAutoFit/>
          </a:bodyPr>
          <a:lstStyle/>
          <a:p>
            <a:pPr algn="ctr"/>
            <a:r>
              <a:rPr lang="en-US" sz="2000" b="1" dirty="0">
                <a:solidFill>
                  <a:schemeClr val="accent1"/>
                </a:solidFill>
              </a:rPr>
              <a:t>1.9 Acre Redevelopment Site</a:t>
            </a:r>
          </a:p>
        </p:txBody>
      </p:sp>
      <p:sp>
        <p:nvSpPr>
          <p:cNvPr id="17" name="TextBox 16">
            <a:extLst>
              <a:ext uri="{FF2B5EF4-FFF2-40B4-BE49-F238E27FC236}">
                <a16:creationId xmlns:a16="http://schemas.microsoft.com/office/drawing/2014/main" id="{D3798EFE-CFC0-2A7F-6F32-8937EAED3FC9}"/>
              </a:ext>
            </a:extLst>
          </p:cNvPr>
          <p:cNvSpPr txBox="1"/>
          <p:nvPr/>
        </p:nvSpPr>
        <p:spPr>
          <a:xfrm>
            <a:off x="8218371" y="700796"/>
            <a:ext cx="4058939" cy="400110"/>
          </a:xfrm>
          <a:prstGeom prst="rect">
            <a:avLst/>
          </a:prstGeom>
          <a:noFill/>
        </p:spPr>
        <p:txBody>
          <a:bodyPr wrap="square" rtlCol="0">
            <a:spAutoFit/>
          </a:bodyPr>
          <a:lstStyle/>
          <a:p>
            <a:pPr algn="ctr"/>
            <a:r>
              <a:rPr lang="en-US" sz="2000" b="1" dirty="0">
                <a:solidFill>
                  <a:schemeClr val="accent1"/>
                </a:solidFill>
              </a:rPr>
              <a:t>4.1 Acre Redevelopment Site</a:t>
            </a:r>
          </a:p>
        </p:txBody>
      </p:sp>
      <p:sp>
        <p:nvSpPr>
          <p:cNvPr id="18" name="Rectangle: Rounded Corners 17">
            <a:extLst>
              <a:ext uri="{FF2B5EF4-FFF2-40B4-BE49-F238E27FC236}">
                <a16:creationId xmlns:a16="http://schemas.microsoft.com/office/drawing/2014/main" id="{8235C511-1014-ED70-2155-A3F643130E33}"/>
              </a:ext>
            </a:extLst>
          </p:cNvPr>
          <p:cNvSpPr/>
          <p:nvPr/>
        </p:nvSpPr>
        <p:spPr>
          <a:xfrm>
            <a:off x="83419" y="98659"/>
            <a:ext cx="12031579" cy="6660682"/>
          </a:xfrm>
          <a:prstGeom prst="round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2FA1DFAA-4761-53A8-831D-8C6875C493DB}"/>
              </a:ext>
            </a:extLst>
          </p:cNvPr>
          <p:cNvSpPr>
            <a:spLocks noGrp="1"/>
          </p:cNvSpPr>
          <p:nvPr>
            <p:ph type="sldNum" sz="quarter" idx="12"/>
          </p:nvPr>
        </p:nvSpPr>
        <p:spPr/>
        <p:txBody>
          <a:bodyPr/>
          <a:lstStyle/>
          <a:p>
            <a:fld id="{8093BB62-3485-464A-A177-DFED7FDC5B14}" type="slidenum">
              <a:rPr lang="en-US" smtClean="0"/>
              <a:t>3</a:t>
            </a:fld>
            <a:endParaRPr lang="en-US" dirty="0"/>
          </a:p>
        </p:txBody>
      </p:sp>
    </p:spTree>
    <p:extLst>
      <p:ext uri="{BB962C8B-B14F-4D97-AF65-F5344CB8AC3E}">
        <p14:creationId xmlns:p14="http://schemas.microsoft.com/office/powerpoint/2010/main" val="4689223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711EC8-62AF-2E1D-7900-77376B769C13}"/>
              </a:ext>
            </a:extLst>
          </p:cNvPr>
          <p:cNvPicPr>
            <a:picLocks noChangeAspect="1"/>
          </p:cNvPicPr>
          <p:nvPr/>
        </p:nvPicPr>
        <p:blipFill>
          <a:blip r:embed="rId2"/>
          <a:srcRect l="21703" r="18949" b="-2"/>
          <a:stretch>
            <a:fillRect/>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graphicFrame>
        <p:nvGraphicFramePr>
          <p:cNvPr id="5" name="TextBox 2">
            <a:extLst>
              <a:ext uri="{FF2B5EF4-FFF2-40B4-BE49-F238E27FC236}">
                <a16:creationId xmlns:a16="http://schemas.microsoft.com/office/drawing/2014/main" id="{2E02861D-80C2-4EA4-2D56-E0860C25E1B7}"/>
              </a:ext>
            </a:extLst>
          </p:cNvPr>
          <p:cNvGraphicFramePr/>
          <p:nvPr>
            <p:extLst>
              <p:ext uri="{D42A27DB-BD31-4B8C-83A1-F6EECF244321}">
                <p14:modId xmlns:p14="http://schemas.microsoft.com/office/powerpoint/2010/main" val="2664460441"/>
              </p:ext>
            </p:extLst>
          </p:nvPr>
        </p:nvGraphicFramePr>
        <p:xfrm>
          <a:off x="6380027" y="895547"/>
          <a:ext cx="5478893" cy="4802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0BD6ECCB-BD49-1FA0-FF11-6B6B74B90908}"/>
              </a:ext>
            </a:extLst>
          </p:cNvPr>
          <p:cNvSpPr>
            <a:spLocks noGrp="1"/>
          </p:cNvSpPr>
          <p:nvPr>
            <p:ph type="sldNum" sz="quarter" idx="12"/>
          </p:nvPr>
        </p:nvSpPr>
        <p:spPr/>
        <p:txBody>
          <a:bodyPr/>
          <a:lstStyle/>
          <a:p>
            <a:fld id="{8093BB62-3485-464A-A177-DFED7FDC5B14}" type="slidenum">
              <a:rPr lang="en-US" smtClean="0"/>
              <a:t>30</a:t>
            </a:fld>
            <a:endParaRPr lang="en-US" dirty="0"/>
          </a:p>
        </p:txBody>
      </p:sp>
    </p:spTree>
    <p:extLst>
      <p:ext uri="{BB962C8B-B14F-4D97-AF65-F5344CB8AC3E}">
        <p14:creationId xmlns:p14="http://schemas.microsoft.com/office/powerpoint/2010/main" val="13582552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Graphic 5" descr="Questions">
            <a:extLst>
              <a:ext uri="{FF2B5EF4-FFF2-40B4-BE49-F238E27FC236}">
                <a16:creationId xmlns:a16="http://schemas.microsoft.com/office/drawing/2014/main" id="{6063C14A-6087-DC89-6661-FDC7FE9004F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30936" y="699516"/>
            <a:ext cx="5458968" cy="5458968"/>
          </a:xfrm>
          <a:prstGeom prst="rect">
            <a:avLst/>
          </a:prstGeom>
        </p:spPr>
      </p:pic>
      <p:sp>
        <p:nvSpPr>
          <p:cNvPr id="2" name="Content Placeholder 2">
            <a:extLst>
              <a:ext uri="{FF2B5EF4-FFF2-40B4-BE49-F238E27FC236}">
                <a16:creationId xmlns:a16="http://schemas.microsoft.com/office/drawing/2014/main" id="{004934E9-28A8-EBB7-C052-1CEB66960FC5}"/>
              </a:ext>
            </a:extLst>
          </p:cNvPr>
          <p:cNvSpPr txBox="1">
            <a:spLocks/>
          </p:cNvSpPr>
          <p:nvPr/>
        </p:nvSpPr>
        <p:spPr>
          <a:xfrm>
            <a:off x="5778411" y="1639650"/>
            <a:ext cx="6001278" cy="385830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Bef>
                <a:spcPts val="0"/>
              </a:spcBef>
              <a:buNone/>
            </a:pPr>
            <a:r>
              <a:rPr lang="en-US" sz="2400" b="1" dirty="0"/>
              <a:t>Code of Conduct</a:t>
            </a:r>
            <a:r>
              <a:rPr lang="en-US" sz="2400" dirty="0"/>
              <a:t>  </a:t>
            </a:r>
          </a:p>
          <a:p>
            <a:pPr marL="0" indent="0">
              <a:buNone/>
            </a:pPr>
            <a:r>
              <a:rPr lang="en-US" sz="2000" dirty="0"/>
              <a:t>The County is committed to ensuring that all participants can fairly and clearly share ideas, comments, and concerns about this project and the Camarillo Airport. To provide a safe and equitable process, please remember to:	</a:t>
            </a:r>
          </a:p>
          <a:p>
            <a:pPr marL="342900"/>
            <a:r>
              <a:rPr lang="en-US" sz="2000" b="1" dirty="0"/>
              <a:t>Treat each other with kindness and respect including your neighbors, the moderators, and the panel.</a:t>
            </a:r>
          </a:p>
          <a:p>
            <a:pPr marL="342900"/>
            <a:r>
              <a:rPr lang="en-US" sz="2000" b="1" dirty="0"/>
              <a:t>Respect the format of the meeting.</a:t>
            </a:r>
          </a:p>
          <a:p>
            <a:pPr marL="342900"/>
            <a:r>
              <a:rPr lang="en-US" sz="2000" b="1" dirty="0"/>
              <a:t>Maintain a conversational tone.	</a:t>
            </a:r>
          </a:p>
          <a:p>
            <a:pPr marL="0"/>
            <a:endParaRPr lang="en-US" sz="2000" dirty="0"/>
          </a:p>
          <a:p>
            <a:pPr marL="0"/>
            <a:endParaRPr lang="en-US" sz="1700" dirty="0"/>
          </a:p>
        </p:txBody>
      </p:sp>
      <p:sp>
        <p:nvSpPr>
          <p:cNvPr id="4" name="Slide Number Placeholder 3">
            <a:extLst>
              <a:ext uri="{FF2B5EF4-FFF2-40B4-BE49-F238E27FC236}">
                <a16:creationId xmlns:a16="http://schemas.microsoft.com/office/drawing/2014/main" id="{2F757C62-12CC-68BC-EA6C-17AA765EE5AD}"/>
              </a:ext>
            </a:extLst>
          </p:cNvPr>
          <p:cNvSpPr>
            <a:spLocks noGrp="1"/>
          </p:cNvSpPr>
          <p:nvPr>
            <p:ph type="sldNum" sz="quarter" idx="12"/>
          </p:nvPr>
        </p:nvSpPr>
        <p:spPr/>
        <p:txBody>
          <a:bodyPr/>
          <a:lstStyle/>
          <a:p>
            <a:fld id="{8093BB62-3485-464A-A177-DFED7FDC5B14}" type="slidenum">
              <a:rPr lang="en-US" smtClean="0"/>
              <a:t>31</a:t>
            </a:fld>
            <a:endParaRPr lang="en-US" dirty="0"/>
          </a:p>
        </p:txBody>
      </p:sp>
    </p:spTree>
    <p:extLst>
      <p:ext uri="{BB962C8B-B14F-4D97-AF65-F5344CB8AC3E}">
        <p14:creationId xmlns:p14="http://schemas.microsoft.com/office/powerpoint/2010/main" val="3144694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 name="Rectangle 6">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1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B4857867-085D-AF30-BB22-7A1A69732A41}"/>
              </a:ext>
            </a:extLst>
          </p:cNvPr>
          <p:cNvSpPr txBox="1"/>
          <p:nvPr/>
        </p:nvSpPr>
        <p:spPr>
          <a:xfrm>
            <a:off x="466722" y="586855"/>
            <a:ext cx="3201366" cy="3387497"/>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4000" b="1" kern="1200" dirty="0">
                <a:solidFill>
                  <a:srgbClr val="FFFFFF"/>
                </a:solidFill>
                <a:latin typeface="+mj-lt"/>
                <a:ea typeface="+mj-ea"/>
                <a:cs typeface="+mj-cs"/>
              </a:rPr>
              <a:t>AGENDA</a:t>
            </a:r>
          </a:p>
        </p:txBody>
      </p:sp>
      <p:sp>
        <p:nvSpPr>
          <p:cNvPr id="3" name="TextBox 2">
            <a:extLst>
              <a:ext uri="{FF2B5EF4-FFF2-40B4-BE49-F238E27FC236}">
                <a16:creationId xmlns:a16="http://schemas.microsoft.com/office/drawing/2014/main" id="{265F0AA3-2C45-75FF-6888-72AF1D2146CB}"/>
              </a:ext>
            </a:extLst>
          </p:cNvPr>
          <p:cNvSpPr txBox="1"/>
          <p:nvPr/>
        </p:nvSpPr>
        <p:spPr>
          <a:xfrm>
            <a:off x="4810259" y="649480"/>
            <a:ext cx="6555347" cy="5546047"/>
          </a:xfrm>
          <a:prstGeom prst="rect">
            <a:avLst/>
          </a:prstGeom>
        </p:spPr>
        <p:txBody>
          <a:bodyPr vert="horz" lIns="91440" tIns="45720" rIns="91440" bIns="45720" rtlCol="0" anchor="ctr">
            <a:normAutofit fontScale="92500" lnSpcReduction="10000"/>
          </a:bodyPr>
          <a:lstStyle/>
          <a:p>
            <a:pPr marL="461963" lvl="1" indent="-228600">
              <a:lnSpc>
                <a:spcPct val="90000"/>
              </a:lnSpc>
              <a:spcAft>
                <a:spcPts val="600"/>
              </a:spcAft>
              <a:buFont typeface="Arial" panose="020B0604020202020204" pitchFamily="34" charset="0"/>
              <a:buChar char="•"/>
            </a:pPr>
            <a:r>
              <a:rPr lang="en-US" sz="1700" b="1" dirty="0"/>
              <a:t>6:00 pm – Welcome / Agenda/ Question Cards</a:t>
            </a:r>
          </a:p>
          <a:p>
            <a:pPr>
              <a:lnSpc>
                <a:spcPct val="90000"/>
              </a:lnSpc>
              <a:spcAft>
                <a:spcPts val="600"/>
              </a:spcAft>
            </a:pPr>
            <a:r>
              <a:rPr lang="en-US" sz="1700" dirty="0"/>
              <a:t>		- Erin Powers– Deputy Director of Airports </a:t>
            </a:r>
          </a:p>
          <a:p>
            <a:pPr indent="-228600">
              <a:lnSpc>
                <a:spcPct val="90000"/>
              </a:lnSpc>
              <a:spcAft>
                <a:spcPts val="600"/>
              </a:spcAft>
              <a:buFont typeface="Arial" panose="020B0604020202020204" pitchFamily="34" charset="0"/>
              <a:buChar char="•"/>
            </a:pPr>
            <a:endParaRPr lang="en-US" sz="1700" dirty="0"/>
          </a:p>
          <a:p>
            <a:pPr marL="461963" lvl="1" indent="-228600">
              <a:lnSpc>
                <a:spcPct val="90000"/>
              </a:lnSpc>
              <a:spcAft>
                <a:spcPts val="600"/>
              </a:spcAft>
              <a:buFont typeface="Arial" panose="020B0604020202020204" pitchFamily="34" charset="0"/>
              <a:buChar char="•"/>
            </a:pPr>
            <a:r>
              <a:rPr lang="en-US" sz="1700" b="1" dirty="0"/>
              <a:t>How We Got Here </a:t>
            </a:r>
          </a:p>
          <a:p>
            <a:pPr marL="233363" lvl="1">
              <a:lnSpc>
                <a:spcPct val="90000"/>
              </a:lnSpc>
              <a:spcAft>
                <a:spcPts val="600"/>
              </a:spcAft>
            </a:pPr>
            <a:r>
              <a:rPr lang="en-US" sz="1700" dirty="0"/>
              <a:t>		- Keith Freitas – Director of Airports</a:t>
            </a:r>
          </a:p>
          <a:p>
            <a:pPr marL="0" lvl="1" indent="-228600">
              <a:lnSpc>
                <a:spcPct val="90000"/>
              </a:lnSpc>
              <a:spcAft>
                <a:spcPts val="600"/>
              </a:spcAft>
              <a:buFont typeface="Arial" panose="020B0604020202020204" pitchFamily="34" charset="0"/>
              <a:buChar char="•"/>
            </a:pPr>
            <a:endParaRPr lang="en-US" sz="1700" b="1" dirty="0"/>
          </a:p>
          <a:p>
            <a:pPr marL="457200" lvl="2" indent="-228600">
              <a:lnSpc>
                <a:spcPct val="90000"/>
              </a:lnSpc>
              <a:spcAft>
                <a:spcPts val="600"/>
              </a:spcAft>
              <a:buFont typeface="Arial" panose="020B0604020202020204" pitchFamily="34" charset="0"/>
              <a:buChar char="•"/>
            </a:pPr>
            <a:r>
              <a:rPr lang="en-US" sz="1700" b="1" dirty="0"/>
              <a:t>Department’s Current Efforts to Address Noise Concerns</a:t>
            </a:r>
          </a:p>
          <a:p>
            <a:pPr>
              <a:lnSpc>
                <a:spcPct val="90000"/>
              </a:lnSpc>
              <a:spcAft>
                <a:spcPts val="600"/>
              </a:spcAft>
            </a:pPr>
            <a:r>
              <a:rPr lang="en-US" sz="1700" dirty="0"/>
              <a:t>		- Jannette Jauregui – Community &amp; Engagement </a:t>
            </a:r>
          </a:p>
          <a:p>
            <a:pPr marL="0" lvl="1" indent="-228600">
              <a:lnSpc>
                <a:spcPct val="90000"/>
              </a:lnSpc>
              <a:spcAft>
                <a:spcPts val="600"/>
              </a:spcAft>
              <a:buFont typeface="Arial" panose="020B0604020202020204" pitchFamily="34" charset="0"/>
              <a:buChar char="•"/>
            </a:pPr>
            <a:endParaRPr lang="en-US" sz="1700" b="1" dirty="0"/>
          </a:p>
          <a:p>
            <a:pPr marL="457200" lvl="2" indent="-228600">
              <a:lnSpc>
                <a:spcPct val="90000"/>
              </a:lnSpc>
              <a:spcAft>
                <a:spcPts val="600"/>
              </a:spcAft>
              <a:buFont typeface="Arial" panose="020B0604020202020204" pitchFamily="34" charset="0"/>
              <a:buChar char="•"/>
            </a:pPr>
            <a:r>
              <a:rPr lang="en-US" sz="1700" b="1" dirty="0"/>
              <a:t>Request For Proposal Process /Next Steps</a:t>
            </a:r>
          </a:p>
          <a:p>
            <a:pPr marL="228600" lvl="2">
              <a:lnSpc>
                <a:spcPct val="90000"/>
              </a:lnSpc>
              <a:spcAft>
                <a:spcPts val="600"/>
              </a:spcAft>
            </a:pPr>
            <a:r>
              <a:rPr lang="en-US" sz="1700" dirty="0"/>
              <a:t>		- Keith Freitas – Director of Airports </a:t>
            </a:r>
          </a:p>
          <a:p>
            <a:pPr marL="228600" lvl="2">
              <a:lnSpc>
                <a:spcPct val="90000"/>
              </a:lnSpc>
              <a:spcAft>
                <a:spcPts val="600"/>
              </a:spcAft>
            </a:pPr>
            <a:r>
              <a:rPr lang="en-US" sz="1700" dirty="0"/>
              <a:t>		- Erin Powers– Deputy Director of Airports</a:t>
            </a:r>
          </a:p>
          <a:p>
            <a:pPr marL="228600" lvl="2">
              <a:lnSpc>
                <a:spcPct val="90000"/>
              </a:lnSpc>
              <a:spcAft>
                <a:spcPts val="600"/>
              </a:spcAft>
            </a:pPr>
            <a:r>
              <a:rPr lang="en-US" sz="1700" dirty="0"/>
              <a:t> </a:t>
            </a:r>
            <a:endParaRPr lang="en-US" sz="1700" b="1" dirty="0"/>
          </a:p>
          <a:p>
            <a:pPr marL="457200" lvl="2" indent="-228600">
              <a:lnSpc>
                <a:spcPct val="90000"/>
              </a:lnSpc>
              <a:spcAft>
                <a:spcPts val="600"/>
              </a:spcAft>
              <a:buFont typeface="Arial" panose="020B0604020202020204" pitchFamily="34" charset="0"/>
              <a:buChar char="•"/>
            </a:pPr>
            <a:r>
              <a:rPr lang="en-US" sz="1700" b="1" dirty="0"/>
              <a:t>Misinformation &amp; FAQ</a:t>
            </a:r>
          </a:p>
          <a:p>
            <a:pPr marL="0" lvl="1">
              <a:lnSpc>
                <a:spcPct val="90000"/>
              </a:lnSpc>
              <a:spcAft>
                <a:spcPts val="600"/>
              </a:spcAft>
            </a:pPr>
            <a:r>
              <a:rPr lang="en-US" sz="1700" dirty="0"/>
              <a:t>	 	 - Jannette Jauregui – Community &amp; Engagement </a:t>
            </a:r>
          </a:p>
          <a:p>
            <a:pPr marL="228600" lvl="2">
              <a:lnSpc>
                <a:spcPct val="90000"/>
              </a:lnSpc>
              <a:spcAft>
                <a:spcPts val="600"/>
              </a:spcAft>
            </a:pPr>
            <a:endParaRPr lang="en-US" sz="1700" b="1" dirty="0"/>
          </a:p>
          <a:p>
            <a:pPr marL="457200" lvl="2" indent="-228600">
              <a:lnSpc>
                <a:spcPct val="90000"/>
              </a:lnSpc>
              <a:spcAft>
                <a:spcPts val="600"/>
              </a:spcAft>
              <a:buFont typeface="Arial" panose="020B0604020202020204" pitchFamily="34" charset="0"/>
              <a:buChar char="•"/>
            </a:pPr>
            <a:r>
              <a:rPr lang="en-US" sz="1700" b="1" dirty="0"/>
              <a:t>Break – Collection of Question Cards</a:t>
            </a:r>
          </a:p>
          <a:p>
            <a:pPr marL="457200" lvl="2" indent="-228600">
              <a:lnSpc>
                <a:spcPct val="90000"/>
              </a:lnSpc>
              <a:spcAft>
                <a:spcPts val="600"/>
              </a:spcAft>
              <a:buFont typeface="Arial" panose="020B0604020202020204" pitchFamily="34" charset="0"/>
              <a:buChar char="•"/>
            </a:pPr>
            <a:endParaRPr lang="en-US" sz="1700" b="1" dirty="0"/>
          </a:p>
          <a:p>
            <a:pPr marL="457200" lvl="2" indent="-228600">
              <a:lnSpc>
                <a:spcPct val="90000"/>
              </a:lnSpc>
              <a:spcAft>
                <a:spcPts val="600"/>
              </a:spcAft>
              <a:buFont typeface="Arial" panose="020B0604020202020204" pitchFamily="34" charset="0"/>
              <a:buChar char="•"/>
            </a:pPr>
            <a:r>
              <a:rPr lang="en-US" sz="1700" b="1" dirty="0"/>
              <a:t>Audience Questions/Answers</a:t>
            </a:r>
          </a:p>
          <a:p>
            <a:pPr marL="0" lvl="1">
              <a:lnSpc>
                <a:spcPct val="90000"/>
              </a:lnSpc>
              <a:spcAft>
                <a:spcPts val="600"/>
              </a:spcAft>
            </a:pPr>
            <a:r>
              <a:rPr lang="en-US" sz="1700" dirty="0"/>
              <a:t>	 	- Jannette Jauregui – Community &amp; Engagement </a:t>
            </a:r>
          </a:p>
          <a:p>
            <a:pPr marL="0" lvl="1" indent="-228600">
              <a:lnSpc>
                <a:spcPct val="90000"/>
              </a:lnSpc>
              <a:spcAft>
                <a:spcPts val="600"/>
              </a:spcAft>
              <a:buFont typeface="Arial" panose="020B0604020202020204" pitchFamily="34" charset="0"/>
              <a:buChar char="•"/>
            </a:pPr>
            <a:endParaRPr lang="en-US" sz="1700" dirty="0"/>
          </a:p>
        </p:txBody>
      </p:sp>
      <p:sp>
        <p:nvSpPr>
          <p:cNvPr id="5" name="Slide Number Placeholder 4">
            <a:extLst>
              <a:ext uri="{FF2B5EF4-FFF2-40B4-BE49-F238E27FC236}">
                <a16:creationId xmlns:a16="http://schemas.microsoft.com/office/drawing/2014/main" id="{66D8B7EC-0A08-EAEB-F559-C84F710D0D4D}"/>
              </a:ext>
            </a:extLst>
          </p:cNvPr>
          <p:cNvSpPr>
            <a:spLocks noGrp="1"/>
          </p:cNvSpPr>
          <p:nvPr>
            <p:ph type="sldNum" sz="quarter" idx="12"/>
          </p:nvPr>
        </p:nvSpPr>
        <p:spPr/>
        <p:txBody>
          <a:bodyPr/>
          <a:lstStyle/>
          <a:p>
            <a:fld id="{8093BB62-3485-464A-A177-DFED7FDC5B14}" type="slidenum">
              <a:rPr lang="en-US" smtClean="0"/>
              <a:t>4</a:t>
            </a:fld>
            <a:endParaRPr lang="en-US" dirty="0"/>
          </a:p>
        </p:txBody>
      </p:sp>
    </p:spTree>
    <p:extLst>
      <p:ext uri="{BB962C8B-B14F-4D97-AF65-F5344CB8AC3E}">
        <p14:creationId xmlns:p14="http://schemas.microsoft.com/office/powerpoint/2010/main" val="126571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C8FC62D-9FF7-B133-373B-1C64214DAC50}"/>
              </a:ext>
            </a:extLst>
          </p:cNvPr>
          <p:cNvSpPr txBox="1"/>
          <p:nvPr/>
        </p:nvSpPr>
        <p:spPr>
          <a:xfrm>
            <a:off x="1032704" y="1410392"/>
            <a:ext cx="10126592" cy="1865126"/>
          </a:xfrm>
          <a:prstGeom prst="rect">
            <a:avLst/>
          </a:prstGeom>
          <a:noFill/>
        </p:spPr>
        <p:txBody>
          <a:bodyPr wrap="square" rtlCol="0">
            <a:spAutoFit/>
          </a:bodyPr>
          <a:lstStyle/>
          <a:p>
            <a:r>
              <a:rPr lang="en-US" sz="2880" dirty="0">
                <a:solidFill>
                  <a:srgbClr val="265495"/>
                </a:solidFill>
                <a:latin typeface="Sitka Heading" pitchFamily="2" charset="0"/>
              </a:rPr>
              <a:t>The County is committed to ensuring that all participants can fairly and clearly share ideas, comments, and concerns about redevelopment at the Camarillo Airport. To provide a safe and equitable process, please remember to:	</a:t>
            </a:r>
          </a:p>
        </p:txBody>
      </p:sp>
      <p:sp>
        <p:nvSpPr>
          <p:cNvPr id="5" name="TextBox 4">
            <a:extLst>
              <a:ext uri="{FF2B5EF4-FFF2-40B4-BE49-F238E27FC236}">
                <a16:creationId xmlns:a16="http://schemas.microsoft.com/office/drawing/2014/main" id="{58CA7FEA-2173-310D-F876-8BF13A9F69CD}"/>
              </a:ext>
            </a:extLst>
          </p:cNvPr>
          <p:cNvSpPr txBox="1"/>
          <p:nvPr/>
        </p:nvSpPr>
        <p:spPr>
          <a:xfrm>
            <a:off x="1067301" y="3532661"/>
            <a:ext cx="10233532" cy="2751522"/>
          </a:xfrm>
          <a:prstGeom prst="rect">
            <a:avLst/>
          </a:prstGeom>
          <a:noFill/>
        </p:spPr>
        <p:txBody>
          <a:bodyPr wrap="square" rtlCol="0">
            <a:spAutoFit/>
          </a:bodyPr>
          <a:lstStyle/>
          <a:p>
            <a:pPr marL="411480" indent="-411480">
              <a:buFont typeface="Arial" panose="020B0604020202020204" pitchFamily="34" charset="0"/>
              <a:buChar char="•"/>
            </a:pPr>
            <a:r>
              <a:rPr lang="en-US" sz="2880" b="1" dirty="0">
                <a:solidFill>
                  <a:srgbClr val="265495"/>
                </a:solidFill>
                <a:latin typeface="Sitka Heading" pitchFamily="2" charset="0"/>
              </a:rPr>
              <a:t>Treat each other with kindness and respect including your neighbors, the moderators, and the panel.</a:t>
            </a:r>
          </a:p>
          <a:p>
            <a:endParaRPr lang="en-US" sz="2880" b="1" dirty="0">
              <a:solidFill>
                <a:srgbClr val="265495"/>
              </a:solidFill>
              <a:latin typeface="Sitka Heading" pitchFamily="2" charset="0"/>
            </a:endParaRPr>
          </a:p>
          <a:p>
            <a:pPr marL="411480" indent="-411480">
              <a:buFont typeface="Arial" panose="020B0604020202020204" pitchFamily="34" charset="0"/>
              <a:buChar char="•"/>
            </a:pPr>
            <a:r>
              <a:rPr lang="en-US" sz="2880" b="1" dirty="0">
                <a:solidFill>
                  <a:srgbClr val="265495"/>
                </a:solidFill>
                <a:latin typeface="Sitka Heading" pitchFamily="2" charset="0"/>
              </a:rPr>
              <a:t>Respect the format of the meeting.</a:t>
            </a:r>
          </a:p>
          <a:p>
            <a:pPr marL="411480" indent="-411480">
              <a:buFont typeface="Arial" panose="020B0604020202020204" pitchFamily="34" charset="0"/>
              <a:buChar char="•"/>
            </a:pPr>
            <a:endParaRPr lang="en-US" sz="2880" b="1" dirty="0">
              <a:solidFill>
                <a:srgbClr val="265495"/>
              </a:solidFill>
              <a:latin typeface="Sitka Heading" pitchFamily="2" charset="0"/>
            </a:endParaRPr>
          </a:p>
          <a:p>
            <a:pPr marL="411480" indent="-411480">
              <a:buFont typeface="Arial" panose="020B0604020202020204" pitchFamily="34" charset="0"/>
              <a:buChar char="•"/>
            </a:pPr>
            <a:r>
              <a:rPr lang="en-US" sz="2880" b="1" dirty="0">
                <a:solidFill>
                  <a:srgbClr val="265495"/>
                </a:solidFill>
                <a:latin typeface="Sitka Heading" pitchFamily="2" charset="0"/>
              </a:rPr>
              <a:t>Maintain a conversational tone.</a:t>
            </a:r>
            <a:r>
              <a:rPr lang="en-US" sz="2880" b="1" dirty="0">
                <a:solidFill>
                  <a:schemeClr val="accent2">
                    <a:lumMod val="75000"/>
                  </a:schemeClr>
                </a:solidFill>
                <a:latin typeface="Sitka Heading" pitchFamily="2" charset="0"/>
              </a:rPr>
              <a:t>	</a:t>
            </a:r>
          </a:p>
        </p:txBody>
      </p:sp>
      <p:sp>
        <p:nvSpPr>
          <p:cNvPr id="3" name="TextBox 2">
            <a:extLst>
              <a:ext uri="{FF2B5EF4-FFF2-40B4-BE49-F238E27FC236}">
                <a16:creationId xmlns:a16="http://schemas.microsoft.com/office/drawing/2014/main" id="{BB6AA697-4565-2DAF-44CF-B36187CB61CD}"/>
              </a:ext>
            </a:extLst>
          </p:cNvPr>
          <p:cNvSpPr txBox="1"/>
          <p:nvPr/>
        </p:nvSpPr>
        <p:spPr>
          <a:xfrm>
            <a:off x="609600" y="705055"/>
            <a:ext cx="10972798" cy="535531"/>
          </a:xfrm>
          <a:prstGeom prst="rect">
            <a:avLst/>
          </a:prstGeom>
          <a:noFill/>
        </p:spPr>
        <p:txBody>
          <a:bodyPr wrap="square" rtlCol="0">
            <a:spAutoFit/>
          </a:bodyPr>
          <a:lstStyle/>
          <a:p>
            <a:pPr algn="ctr"/>
            <a:r>
              <a:rPr lang="en-US" sz="2880" b="1" dirty="0">
                <a:solidFill>
                  <a:srgbClr val="265495"/>
                </a:solidFill>
                <a:latin typeface="Sitka Heading" pitchFamily="2" charset="0"/>
              </a:rPr>
              <a:t>Code of Conduct</a:t>
            </a:r>
          </a:p>
        </p:txBody>
      </p:sp>
      <p:sp>
        <p:nvSpPr>
          <p:cNvPr id="7" name="Slide Number Placeholder 6">
            <a:extLst>
              <a:ext uri="{FF2B5EF4-FFF2-40B4-BE49-F238E27FC236}">
                <a16:creationId xmlns:a16="http://schemas.microsoft.com/office/drawing/2014/main" id="{A5959A7F-FB51-B21F-9E13-6DC86E62DFA3}"/>
              </a:ext>
            </a:extLst>
          </p:cNvPr>
          <p:cNvSpPr>
            <a:spLocks noGrp="1"/>
          </p:cNvSpPr>
          <p:nvPr>
            <p:ph type="sldNum" sz="quarter" idx="12"/>
          </p:nvPr>
        </p:nvSpPr>
        <p:spPr/>
        <p:txBody>
          <a:bodyPr/>
          <a:lstStyle/>
          <a:p>
            <a:fld id="{8093BB62-3485-464A-A177-DFED7FDC5B14}" type="slidenum">
              <a:rPr lang="en-US" smtClean="0"/>
              <a:t>5</a:t>
            </a:fld>
            <a:endParaRPr lang="en-US" dirty="0"/>
          </a:p>
        </p:txBody>
      </p:sp>
    </p:spTree>
    <p:extLst>
      <p:ext uri="{BB962C8B-B14F-4D97-AF65-F5344CB8AC3E}">
        <p14:creationId xmlns:p14="http://schemas.microsoft.com/office/powerpoint/2010/main" val="114439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F970EF6-05EA-C7EC-1EA4-73839F63B969}"/>
              </a:ext>
            </a:extLst>
          </p:cNvPr>
          <p:cNvPicPr>
            <a:picLocks noChangeAspect="1"/>
          </p:cNvPicPr>
          <p:nvPr/>
        </p:nvPicPr>
        <p:blipFill>
          <a:blip r:embed="rId2"/>
          <a:srcRect l="4972" t="28602" b="2275"/>
          <a:stretch>
            <a:fillRect/>
          </a:stretch>
        </p:blipFill>
        <p:spPr>
          <a:xfrm>
            <a:off x="0" y="838985"/>
            <a:ext cx="9188875" cy="5180029"/>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4D712AA0-FAE8-6568-B38F-8C549DBE6AD4}"/>
              </a:ext>
            </a:extLst>
          </p:cNvPr>
          <p:cNvSpPr txBox="1"/>
          <p:nvPr/>
        </p:nvSpPr>
        <p:spPr>
          <a:xfrm>
            <a:off x="7919086" y="267145"/>
            <a:ext cx="4269865"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dirty="0">
                <a:solidFill>
                  <a:schemeClr val="accent1"/>
                </a:solidFill>
                <a:latin typeface="+mj-lt"/>
                <a:ea typeface="+mj-ea"/>
                <a:cs typeface="+mj-cs"/>
              </a:rPr>
              <a:t>How We Got Here</a:t>
            </a:r>
            <a:endParaRPr lang="en-US" sz="4000" dirty="0">
              <a:solidFill>
                <a:schemeClr val="accent1"/>
              </a:solidFill>
              <a:latin typeface="+mj-lt"/>
              <a:ea typeface="+mj-ea"/>
              <a:cs typeface="+mj-cs"/>
            </a:endParaRPr>
          </a:p>
        </p:txBody>
      </p:sp>
      <p:sp>
        <p:nvSpPr>
          <p:cNvPr id="3" name="TextBox 2">
            <a:extLst>
              <a:ext uri="{FF2B5EF4-FFF2-40B4-BE49-F238E27FC236}">
                <a16:creationId xmlns:a16="http://schemas.microsoft.com/office/drawing/2014/main" id="{6D0AE9FD-576D-A75A-5D50-D532AA8754DD}"/>
              </a:ext>
            </a:extLst>
          </p:cNvPr>
          <p:cNvSpPr txBox="1"/>
          <p:nvPr/>
        </p:nvSpPr>
        <p:spPr>
          <a:xfrm>
            <a:off x="7916040" y="1861546"/>
            <a:ext cx="4066902" cy="3742762"/>
          </a:xfrm>
          <a:prstGeom prst="rect">
            <a:avLst/>
          </a:prstGeom>
        </p:spPr>
        <p:txBody>
          <a:bodyPr vert="horz" lIns="91440" tIns="45720" rIns="91440" bIns="45720" rtlCol="0">
            <a:normAutofit fontScale="92500" lnSpcReduction="20000"/>
          </a:bodyPr>
          <a:lstStyle/>
          <a:p>
            <a:pPr lvl="1" indent="-228600">
              <a:lnSpc>
                <a:spcPct val="150000"/>
              </a:lnSpc>
              <a:spcAft>
                <a:spcPts val="1200"/>
              </a:spcAft>
              <a:buFont typeface="Arial" panose="020B0604020202020204" pitchFamily="34" charset="0"/>
              <a:buChar char="•"/>
            </a:pPr>
            <a:r>
              <a:rPr lang="en-US" sz="2800" dirty="0">
                <a:solidFill>
                  <a:schemeClr val="accent1"/>
                </a:solidFill>
              </a:rPr>
              <a:t>Governing Documents</a:t>
            </a:r>
          </a:p>
          <a:p>
            <a:pPr lvl="1" indent="-228600">
              <a:lnSpc>
                <a:spcPct val="150000"/>
              </a:lnSpc>
              <a:spcAft>
                <a:spcPts val="1200"/>
              </a:spcAft>
              <a:buFont typeface="Arial" panose="020B0604020202020204" pitchFamily="34" charset="0"/>
              <a:buChar char="•"/>
            </a:pPr>
            <a:r>
              <a:rPr lang="en-US" sz="2800" dirty="0">
                <a:solidFill>
                  <a:schemeClr val="accent1"/>
                </a:solidFill>
              </a:rPr>
              <a:t>Planning Studies</a:t>
            </a:r>
          </a:p>
          <a:p>
            <a:pPr lvl="1" indent="-228600">
              <a:lnSpc>
                <a:spcPct val="150000"/>
              </a:lnSpc>
              <a:spcAft>
                <a:spcPts val="1200"/>
              </a:spcAft>
              <a:buFont typeface="Arial" panose="020B0604020202020204" pitchFamily="34" charset="0"/>
              <a:buChar char="•"/>
            </a:pPr>
            <a:r>
              <a:rPr lang="en-US" sz="2800" dirty="0">
                <a:solidFill>
                  <a:schemeClr val="accent1"/>
                </a:solidFill>
              </a:rPr>
              <a:t>Feedback from Community &amp; Stakeholders</a:t>
            </a:r>
          </a:p>
          <a:p>
            <a:pPr>
              <a:lnSpc>
                <a:spcPct val="90000"/>
              </a:lnSpc>
              <a:spcAft>
                <a:spcPts val="1200"/>
              </a:spcAft>
            </a:pPr>
            <a:r>
              <a:rPr lang="en-US" sz="2800" b="1" dirty="0">
                <a:solidFill>
                  <a:schemeClr val="accent1"/>
                </a:solidFill>
              </a:rPr>
              <a:t>		</a:t>
            </a:r>
          </a:p>
          <a:p>
            <a:pPr indent="-228600">
              <a:lnSpc>
                <a:spcPct val="90000"/>
              </a:lnSpc>
              <a:spcAft>
                <a:spcPts val="1200"/>
              </a:spcAft>
              <a:buFont typeface="Arial" panose="020B0604020202020204" pitchFamily="34" charset="0"/>
              <a:buChar char="•"/>
            </a:pPr>
            <a:endParaRPr lang="en-US" sz="2000" b="1" dirty="0"/>
          </a:p>
          <a:p>
            <a:pPr indent="-228600">
              <a:lnSpc>
                <a:spcPct val="90000"/>
              </a:lnSpc>
              <a:buFont typeface="Arial" panose="020B0604020202020204" pitchFamily="34" charset="0"/>
              <a:buChar char="•"/>
            </a:pPr>
            <a:endParaRPr lang="en-US" sz="2000" dirty="0"/>
          </a:p>
        </p:txBody>
      </p:sp>
      <p:sp>
        <p:nvSpPr>
          <p:cNvPr id="6" name="Slide Number Placeholder 5">
            <a:extLst>
              <a:ext uri="{FF2B5EF4-FFF2-40B4-BE49-F238E27FC236}">
                <a16:creationId xmlns:a16="http://schemas.microsoft.com/office/drawing/2014/main" id="{85A33D7F-1600-6BCA-6588-28ACB34A20B7}"/>
              </a:ext>
            </a:extLst>
          </p:cNvPr>
          <p:cNvSpPr>
            <a:spLocks noGrp="1"/>
          </p:cNvSpPr>
          <p:nvPr>
            <p:ph type="sldNum" sz="quarter" idx="12"/>
          </p:nvPr>
        </p:nvSpPr>
        <p:spPr/>
        <p:txBody>
          <a:bodyPr/>
          <a:lstStyle/>
          <a:p>
            <a:fld id="{8093BB62-3485-464A-A177-DFED7FDC5B14}" type="slidenum">
              <a:rPr lang="en-US" smtClean="0"/>
              <a:t>6</a:t>
            </a:fld>
            <a:endParaRPr lang="en-US" dirty="0"/>
          </a:p>
        </p:txBody>
      </p:sp>
    </p:spTree>
    <p:extLst>
      <p:ext uri="{BB962C8B-B14F-4D97-AF65-F5344CB8AC3E}">
        <p14:creationId xmlns:p14="http://schemas.microsoft.com/office/powerpoint/2010/main" val="3549371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73E29D5-731F-8D01-34C3-5843DD811EBE}"/>
              </a:ext>
            </a:extLst>
          </p:cNvPr>
          <p:cNvSpPr txBox="1"/>
          <p:nvPr/>
        </p:nvSpPr>
        <p:spPr>
          <a:xfrm>
            <a:off x="966216" y="652212"/>
            <a:ext cx="10259568" cy="978729"/>
          </a:xfrm>
          <a:prstGeom prst="rect">
            <a:avLst/>
          </a:prstGeom>
          <a:noFill/>
        </p:spPr>
        <p:txBody>
          <a:bodyPr wrap="square" rtlCol="0">
            <a:spAutoFit/>
          </a:bodyPr>
          <a:lstStyle/>
          <a:p>
            <a:pPr algn="ctr" defTabSz="548640"/>
            <a:r>
              <a:rPr lang="en-US" sz="2880" b="1" dirty="0">
                <a:solidFill>
                  <a:srgbClr val="265495"/>
                </a:solidFill>
                <a:latin typeface="Sitka Heading" pitchFamily="2" charset="0"/>
              </a:rPr>
              <a:t>The Department of Airports remains committed to the agreement formed between the City and County in 1976.</a:t>
            </a:r>
          </a:p>
        </p:txBody>
      </p:sp>
      <p:pic>
        <p:nvPicPr>
          <p:cNvPr id="13" name="Picture 12">
            <a:extLst>
              <a:ext uri="{FF2B5EF4-FFF2-40B4-BE49-F238E27FC236}">
                <a16:creationId xmlns:a16="http://schemas.microsoft.com/office/drawing/2014/main" id="{534F2137-F603-8CB1-6A38-605B92FCF865}"/>
              </a:ext>
            </a:extLst>
          </p:cNvPr>
          <p:cNvPicPr>
            <a:picLocks noChangeAspect="1"/>
          </p:cNvPicPr>
          <p:nvPr/>
        </p:nvPicPr>
        <p:blipFill>
          <a:blip r:embed="rId3"/>
          <a:srcRect/>
          <a:stretch/>
        </p:blipFill>
        <p:spPr>
          <a:xfrm>
            <a:off x="934873" y="1954083"/>
            <a:ext cx="10284091" cy="4306324"/>
          </a:xfrm>
          <a:prstGeom prst="rect">
            <a:avLst/>
          </a:prstGeom>
        </p:spPr>
      </p:pic>
      <p:sp>
        <p:nvSpPr>
          <p:cNvPr id="8" name="Slide Number Placeholder 7">
            <a:extLst>
              <a:ext uri="{FF2B5EF4-FFF2-40B4-BE49-F238E27FC236}">
                <a16:creationId xmlns:a16="http://schemas.microsoft.com/office/drawing/2014/main" id="{E2B7A342-0772-BB48-E009-F3A199529039}"/>
              </a:ext>
            </a:extLst>
          </p:cNvPr>
          <p:cNvSpPr>
            <a:spLocks noGrp="1"/>
          </p:cNvSpPr>
          <p:nvPr>
            <p:ph type="sldNum" sz="quarter" idx="12"/>
          </p:nvPr>
        </p:nvSpPr>
        <p:spPr>
          <a:xfrm>
            <a:off x="10596979" y="6260407"/>
            <a:ext cx="628805" cy="363854"/>
          </a:xfrm>
        </p:spPr>
        <p:txBody>
          <a:bodyPr/>
          <a:lstStyle/>
          <a:p>
            <a:fld id="{696FA8F4-B44A-4A05-B3CD-BC2B6B6ED4A2}" type="slidenum">
              <a:rPr lang="en-US" sz="1200" b="0" smtClean="0">
                <a:solidFill>
                  <a:schemeClr val="bg1">
                    <a:lumMod val="50000"/>
                  </a:schemeClr>
                </a:solidFill>
                <a:effectLst/>
              </a:rPr>
              <a:pPr/>
              <a:t>7</a:t>
            </a:fld>
            <a:endParaRPr lang="en-US" sz="1200" b="0" dirty="0">
              <a:solidFill>
                <a:schemeClr val="bg1">
                  <a:lumMod val="50000"/>
                </a:schemeClr>
              </a:solidFill>
              <a:effectLst/>
            </a:endParaRPr>
          </a:p>
        </p:txBody>
      </p:sp>
    </p:spTree>
    <p:extLst>
      <p:ext uri="{BB962C8B-B14F-4D97-AF65-F5344CB8AC3E}">
        <p14:creationId xmlns:p14="http://schemas.microsoft.com/office/powerpoint/2010/main" val="240017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ave 2">
            <a:extLst>
              <a:ext uri="{FF2B5EF4-FFF2-40B4-BE49-F238E27FC236}">
                <a16:creationId xmlns:a16="http://schemas.microsoft.com/office/drawing/2014/main" id="{493EA183-023A-E98D-6806-672F412F3B6F}"/>
              </a:ext>
            </a:extLst>
          </p:cNvPr>
          <p:cNvSpPr/>
          <p:nvPr/>
        </p:nvSpPr>
        <p:spPr>
          <a:xfrm rot="5246968">
            <a:off x="-1298360" y="1320200"/>
            <a:ext cx="6700718" cy="4207920"/>
          </a:xfrm>
          <a:prstGeom prst="wave">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path path="circle">
              <a:fillToRect l="50000" t="50000" r="50000" b="50000"/>
            </a:path>
            <a:tileRect/>
          </a:gra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9D496D9-AD90-C9D2-BA77-E0A7E0C2C9F8}"/>
              </a:ext>
            </a:extLst>
          </p:cNvPr>
          <p:cNvSpPr txBox="1"/>
          <p:nvPr/>
        </p:nvSpPr>
        <p:spPr>
          <a:xfrm>
            <a:off x="4213086" y="622810"/>
            <a:ext cx="7562123" cy="3016210"/>
          </a:xfrm>
          <a:prstGeom prst="rect">
            <a:avLst/>
          </a:prstGeom>
          <a:noFill/>
        </p:spPr>
        <p:txBody>
          <a:bodyPr wrap="square" rtlCol="0">
            <a:spAutoFit/>
          </a:bodyPr>
          <a:lstStyle/>
          <a:p>
            <a:r>
              <a:rPr lang="en-US" b="1" dirty="0"/>
              <a:t>1977 Deed Requirements:</a:t>
            </a:r>
          </a:p>
          <a:p>
            <a:endParaRPr lang="en-US" sz="1000" dirty="0"/>
          </a:p>
          <a:p>
            <a:r>
              <a:rPr lang="en-US" dirty="0"/>
              <a:t>Requires the Grantee (County) to agree that it will “keep the airport open to all types, kinds, and classes of aeronautical use without discrimination between such types, kinds and classes” and it “….shall be used for public airport purposes for the use and benefit of the public, on reasonable terms and without unjust discrimination and without grant or exercise of any exclusive right for the use of the airport….and that it shall be maintained for the use and benefit of the public at all times in good and serviceable condition.. ”.</a:t>
            </a:r>
          </a:p>
          <a:p>
            <a:endParaRPr lang="en-US" dirty="0"/>
          </a:p>
        </p:txBody>
      </p:sp>
      <p:sp>
        <p:nvSpPr>
          <p:cNvPr id="6" name="TextBox 5">
            <a:extLst>
              <a:ext uri="{FF2B5EF4-FFF2-40B4-BE49-F238E27FC236}">
                <a16:creationId xmlns:a16="http://schemas.microsoft.com/office/drawing/2014/main" id="{D6340D48-98FE-8C10-8AC2-DDA891F2A44A}"/>
              </a:ext>
            </a:extLst>
          </p:cNvPr>
          <p:cNvSpPr txBox="1"/>
          <p:nvPr/>
        </p:nvSpPr>
        <p:spPr>
          <a:xfrm>
            <a:off x="1651222" y="93277"/>
            <a:ext cx="10253609" cy="461665"/>
          </a:xfrm>
          <a:prstGeom prst="rect">
            <a:avLst/>
          </a:prstGeom>
          <a:noFill/>
        </p:spPr>
        <p:txBody>
          <a:bodyPr wrap="square" rtlCol="0">
            <a:spAutoFit/>
          </a:bodyPr>
          <a:lstStyle/>
          <a:p>
            <a:pPr algn="ctr"/>
            <a:r>
              <a:rPr lang="en-US" sz="2400" b="1" dirty="0">
                <a:solidFill>
                  <a:schemeClr val="accent3">
                    <a:lumMod val="75000"/>
                  </a:schemeClr>
                </a:solidFill>
              </a:rPr>
              <a:t>VENTURA COUNTY AIRPORT OBLIGATIONS</a:t>
            </a:r>
          </a:p>
        </p:txBody>
      </p:sp>
      <p:sp>
        <p:nvSpPr>
          <p:cNvPr id="7" name="TextBox 6">
            <a:extLst>
              <a:ext uri="{FF2B5EF4-FFF2-40B4-BE49-F238E27FC236}">
                <a16:creationId xmlns:a16="http://schemas.microsoft.com/office/drawing/2014/main" id="{0926C090-C873-1C8F-244A-110B98B244C8}"/>
              </a:ext>
            </a:extLst>
          </p:cNvPr>
          <p:cNvSpPr txBox="1"/>
          <p:nvPr/>
        </p:nvSpPr>
        <p:spPr>
          <a:xfrm>
            <a:off x="4213086" y="3424160"/>
            <a:ext cx="7691745" cy="3970318"/>
          </a:xfrm>
          <a:prstGeom prst="rect">
            <a:avLst/>
          </a:prstGeom>
          <a:noFill/>
        </p:spPr>
        <p:txBody>
          <a:bodyPr wrap="square" rtlCol="0">
            <a:spAutoFit/>
          </a:bodyPr>
          <a:lstStyle/>
          <a:p>
            <a:r>
              <a:rPr lang="en-US" b="1" dirty="0"/>
              <a:t>Airport Grant Assurances:</a:t>
            </a:r>
          </a:p>
          <a:p>
            <a:endParaRPr lang="en-US" sz="1000" dirty="0"/>
          </a:p>
          <a:p>
            <a:r>
              <a:rPr lang="en-US" i="1" u="sng" dirty="0"/>
              <a:t>Grant Assurance 22</a:t>
            </a:r>
            <a:r>
              <a:rPr lang="en-US" i="1" dirty="0"/>
              <a:t> </a:t>
            </a:r>
            <a:r>
              <a:rPr lang="en-US" dirty="0"/>
              <a:t>requires the Sponsor to “make the airport available as an airport for public use on reasonable terms and without unjust discrimination to all types, kinds and classes of aeronautical activities”.  On this guidance the Sponsor must fairly offer development opportunities to all potential users. </a:t>
            </a:r>
          </a:p>
          <a:p>
            <a:endParaRPr lang="en-US" dirty="0"/>
          </a:p>
          <a:p>
            <a:r>
              <a:rPr lang="en-US" i="1" u="sng" dirty="0"/>
              <a:t>Grant Assurance 24</a:t>
            </a:r>
            <a:r>
              <a:rPr lang="en-US" i="1" dirty="0"/>
              <a:t> </a:t>
            </a:r>
            <a:r>
              <a:rPr lang="en-US" dirty="0"/>
              <a:t>also requires the sponsored airport to be as self-sustaining as possible in its operations and for that reason DOA pursues uses for its property to generate income for its operating needs without the use of County General Fund monies (including property taxes).  </a:t>
            </a:r>
          </a:p>
          <a:p>
            <a:endParaRPr lang="en-US" dirty="0"/>
          </a:p>
          <a:p>
            <a:endParaRPr lang="en-US" dirty="0"/>
          </a:p>
        </p:txBody>
      </p:sp>
      <p:pic>
        <p:nvPicPr>
          <p:cNvPr id="5" name="Picture 4">
            <a:extLst>
              <a:ext uri="{FF2B5EF4-FFF2-40B4-BE49-F238E27FC236}">
                <a16:creationId xmlns:a16="http://schemas.microsoft.com/office/drawing/2014/main" id="{07EF8C7C-63CD-16E1-9A33-DAB268926441}"/>
              </a:ext>
            </a:extLst>
          </p:cNvPr>
          <p:cNvPicPr>
            <a:picLocks noChangeAspect="1"/>
          </p:cNvPicPr>
          <p:nvPr/>
        </p:nvPicPr>
        <p:blipFill>
          <a:blip r:embed="rId2"/>
          <a:stretch>
            <a:fillRect/>
          </a:stretch>
        </p:blipFill>
        <p:spPr>
          <a:xfrm>
            <a:off x="319246" y="554942"/>
            <a:ext cx="2699022" cy="33405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F5487F47-F5A8-8743-3AA1-26519D608FA0}"/>
              </a:ext>
            </a:extLst>
          </p:cNvPr>
          <p:cNvPicPr>
            <a:picLocks noChangeAspect="1"/>
          </p:cNvPicPr>
          <p:nvPr/>
        </p:nvPicPr>
        <p:blipFill>
          <a:blip r:embed="rId3"/>
          <a:stretch>
            <a:fillRect/>
          </a:stretch>
        </p:blipFill>
        <p:spPr>
          <a:xfrm>
            <a:off x="1213591" y="3080959"/>
            <a:ext cx="2666701" cy="32220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Slide Number Placeholder 7">
            <a:extLst>
              <a:ext uri="{FF2B5EF4-FFF2-40B4-BE49-F238E27FC236}">
                <a16:creationId xmlns:a16="http://schemas.microsoft.com/office/drawing/2014/main" id="{DAD173E3-6A0B-95BC-CC41-49085FC81D83}"/>
              </a:ext>
            </a:extLst>
          </p:cNvPr>
          <p:cNvSpPr>
            <a:spLocks noGrp="1"/>
          </p:cNvSpPr>
          <p:nvPr>
            <p:ph type="sldNum" sz="quarter" idx="12"/>
          </p:nvPr>
        </p:nvSpPr>
        <p:spPr/>
        <p:txBody>
          <a:bodyPr/>
          <a:lstStyle/>
          <a:p>
            <a:fld id="{8093BB62-3485-464A-A177-DFED7FDC5B14}" type="slidenum">
              <a:rPr lang="en-US" smtClean="0"/>
              <a:t>8</a:t>
            </a:fld>
            <a:endParaRPr lang="en-US" dirty="0"/>
          </a:p>
        </p:txBody>
      </p:sp>
    </p:spTree>
    <p:extLst>
      <p:ext uri="{BB962C8B-B14F-4D97-AF65-F5344CB8AC3E}">
        <p14:creationId xmlns:p14="http://schemas.microsoft.com/office/powerpoint/2010/main" val="3323238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5A5AA4D-F6B7-ECAD-15D3-5B2CBEA3FF5C}"/>
              </a:ext>
            </a:extLst>
          </p:cNvPr>
          <p:cNvSpPr/>
          <p:nvPr/>
        </p:nvSpPr>
        <p:spPr>
          <a:xfrm>
            <a:off x="647273" y="1712068"/>
            <a:ext cx="10839236" cy="34241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DE4C0A7C-2A43-1E9D-96E7-143E9A301A1A}"/>
              </a:ext>
            </a:extLst>
          </p:cNvPr>
          <p:cNvPicPr>
            <a:picLocks noChangeAspect="1"/>
          </p:cNvPicPr>
          <p:nvPr/>
        </p:nvPicPr>
        <p:blipFill>
          <a:blip r:embed="rId2"/>
          <a:stretch>
            <a:fillRect/>
          </a:stretch>
        </p:blipFill>
        <p:spPr>
          <a:xfrm>
            <a:off x="8341996" y="1844211"/>
            <a:ext cx="2436932" cy="3169578"/>
          </a:xfrm>
          <a:prstGeom prst="rect">
            <a:avLst/>
          </a:prstGeom>
        </p:spPr>
      </p:pic>
      <p:sp>
        <p:nvSpPr>
          <p:cNvPr id="8" name="Rectangle 2">
            <a:extLst>
              <a:ext uri="{FF2B5EF4-FFF2-40B4-BE49-F238E27FC236}">
                <a16:creationId xmlns:a16="http://schemas.microsoft.com/office/drawing/2014/main" id="{43BC136C-1881-6D77-CAF2-BB02CF9F18E7}"/>
              </a:ext>
            </a:extLst>
          </p:cNvPr>
          <p:cNvSpPr>
            <a:spLocks noChangeArrowheads="1"/>
          </p:cNvSpPr>
          <p:nvPr/>
        </p:nvSpPr>
        <p:spPr bwMode="auto">
          <a:xfrm flipV="1">
            <a:off x="1777517" y="-575354"/>
            <a:ext cx="827745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9" name="TextBox 8">
            <a:extLst>
              <a:ext uri="{FF2B5EF4-FFF2-40B4-BE49-F238E27FC236}">
                <a16:creationId xmlns:a16="http://schemas.microsoft.com/office/drawing/2014/main" id="{4A3D6D7A-0451-7078-1AA4-D948569D2D8D}"/>
              </a:ext>
            </a:extLst>
          </p:cNvPr>
          <p:cNvSpPr txBox="1"/>
          <p:nvPr/>
        </p:nvSpPr>
        <p:spPr>
          <a:xfrm>
            <a:off x="647273" y="223966"/>
            <a:ext cx="10839236" cy="830997"/>
          </a:xfrm>
          <a:prstGeom prst="rect">
            <a:avLst/>
          </a:prstGeom>
          <a:noFill/>
        </p:spPr>
        <p:txBody>
          <a:bodyPr wrap="square" rtlCol="0">
            <a:spAutoFit/>
          </a:bodyPr>
          <a:lstStyle/>
          <a:p>
            <a:pPr algn="ctr"/>
            <a:r>
              <a:rPr lang="en-US" sz="2400" b="1" dirty="0">
                <a:solidFill>
                  <a:schemeClr val="accent3">
                    <a:lumMod val="75000"/>
                  </a:schemeClr>
                </a:solidFill>
              </a:rPr>
              <a:t>REPAIR  /  RE-DEVELOPMENT  /  DEVELOPMENT </a:t>
            </a:r>
          </a:p>
          <a:p>
            <a:pPr algn="ctr"/>
            <a:r>
              <a:rPr lang="en-US" sz="2400" b="1" dirty="0">
                <a:solidFill>
                  <a:schemeClr val="accent3">
                    <a:lumMod val="75000"/>
                  </a:schemeClr>
                </a:solidFill>
              </a:rPr>
              <a:t>CONSISTENT WITH LONG TERM PLANNING STUDIES:</a:t>
            </a:r>
          </a:p>
        </p:txBody>
      </p:sp>
      <p:pic>
        <p:nvPicPr>
          <p:cNvPr id="5" name="Picture 4">
            <a:extLst>
              <a:ext uri="{FF2B5EF4-FFF2-40B4-BE49-F238E27FC236}">
                <a16:creationId xmlns:a16="http://schemas.microsoft.com/office/drawing/2014/main" id="{48D67AD0-A271-A7D0-5A14-2313BAB88BB6}"/>
              </a:ext>
            </a:extLst>
          </p:cNvPr>
          <p:cNvPicPr>
            <a:picLocks noChangeAspect="1"/>
          </p:cNvPicPr>
          <p:nvPr/>
        </p:nvPicPr>
        <p:blipFill>
          <a:blip r:embed="rId3"/>
          <a:stretch>
            <a:fillRect/>
          </a:stretch>
        </p:blipFill>
        <p:spPr>
          <a:xfrm>
            <a:off x="1347952" y="1859103"/>
            <a:ext cx="2436932" cy="3144120"/>
          </a:xfrm>
          <a:prstGeom prst="rect">
            <a:avLst/>
          </a:prstGeom>
        </p:spPr>
      </p:pic>
      <p:sp>
        <p:nvSpPr>
          <p:cNvPr id="10" name="TextBox 9">
            <a:extLst>
              <a:ext uri="{FF2B5EF4-FFF2-40B4-BE49-F238E27FC236}">
                <a16:creationId xmlns:a16="http://schemas.microsoft.com/office/drawing/2014/main" id="{FA17EF4A-A8FE-AF65-AA4B-F28E56874E4D}"/>
              </a:ext>
            </a:extLst>
          </p:cNvPr>
          <p:cNvSpPr txBox="1"/>
          <p:nvPr/>
        </p:nvSpPr>
        <p:spPr>
          <a:xfrm>
            <a:off x="1864415" y="5161032"/>
            <a:ext cx="1404005" cy="646331"/>
          </a:xfrm>
          <a:prstGeom prst="rect">
            <a:avLst/>
          </a:prstGeom>
          <a:noFill/>
        </p:spPr>
        <p:txBody>
          <a:bodyPr wrap="square" rtlCol="0">
            <a:spAutoFit/>
          </a:bodyPr>
          <a:lstStyle/>
          <a:p>
            <a:pPr algn="ctr"/>
            <a:r>
              <a:rPr lang="en-US" dirty="0"/>
              <a:t>2011 Master Plan Update</a:t>
            </a:r>
          </a:p>
        </p:txBody>
      </p:sp>
      <p:sp>
        <p:nvSpPr>
          <p:cNvPr id="11" name="TextBox 10">
            <a:extLst>
              <a:ext uri="{FF2B5EF4-FFF2-40B4-BE49-F238E27FC236}">
                <a16:creationId xmlns:a16="http://schemas.microsoft.com/office/drawing/2014/main" id="{027EC143-50E5-99BA-68E2-3B4EA42A3CBE}"/>
              </a:ext>
            </a:extLst>
          </p:cNvPr>
          <p:cNvSpPr txBox="1"/>
          <p:nvPr/>
        </p:nvSpPr>
        <p:spPr>
          <a:xfrm>
            <a:off x="9095154" y="5161032"/>
            <a:ext cx="1404005" cy="923330"/>
          </a:xfrm>
          <a:prstGeom prst="rect">
            <a:avLst/>
          </a:prstGeom>
          <a:noFill/>
        </p:spPr>
        <p:txBody>
          <a:bodyPr wrap="square" rtlCol="0">
            <a:spAutoFit/>
          </a:bodyPr>
          <a:lstStyle/>
          <a:p>
            <a:r>
              <a:rPr lang="en-US" dirty="0"/>
              <a:t>2023-2026 CMA Noise Study</a:t>
            </a:r>
          </a:p>
        </p:txBody>
      </p:sp>
      <p:sp>
        <p:nvSpPr>
          <p:cNvPr id="12" name="TextBox 11">
            <a:extLst>
              <a:ext uri="{FF2B5EF4-FFF2-40B4-BE49-F238E27FC236}">
                <a16:creationId xmlns:a16="http://schemas.microsoft.com/office/drawing/2014/main" id="{C94405F2-151A-006C-E97B-70FBA7C895B0}"/>
              </a:ext>
            </a:extLst>
          </p:cNvPr>
          <p:cNvSpPr txBox="1"/>
          <p:nvPr/>
        </p:nvSpPr>
        <p:spPr>
          <a:xfrm>
            <a:off x="5325799" y="5161032"/>
            <a:ext cx="2012398" cy="923330"/>
          </a:xfrm>
          <a:prstGeom prst="rect">
            <a:avLst/>
          </a:prstGeom>
          <a:noFill/>
        </p:spPr>
        <p:txBody>
          <a:bodyPr wrap="square" rtlCol="0">
            <a:spAutoFit/>
          </a:bodyPr>
          <a:lstStyle/>
          <a:p>
            <a:pPr algn="ctr"/>
            <a:r>
              <a:rPr lang="en-US" dirty="0"/>
              <a:t>2022-2025 CMA Airport Layout Plan Update</a:t>
            </a:r>
          </a:p>
        </p:txBody>
      </p:sp>
      <p:pic>
        <p:nvPicPr>
          <p:cNvPr id="3" name="Picture 2">
            <a:extLst>
              <a:ext uri="{FF2B5EF4-FFF2-40B4-BE49-F238E27FC236}">
                <a16:creationId xmlns:a16="http://schemas.microsoft.com/office/drawing/2014/main" id="{8A19294A-7FB3-2724-1488-F978358115D6}"/>
              </a:ext>
            </a:extLst>
          </p:cNvPr>
          <p:cNvPicPr>
            <a:picLocks noChangeAspect="1"/>
          </p:cNvPicPr>
          <p:nvPr/>
        </p:nvPicPr>
        <p:blipFill>
          <a:blip r:embed="rId4"/>
          <a:stretch>
            <a:fillRect/>
          </a:stretch>
        </p:blipFill>
        <p:spPr>
          <a:xfrm>
            <a:off x="4901265" y="1859102"/>
            <a:ext cx="2436932" cy="3181145"/>
          </a:xfrm>
          <a:prstGeom prst="rect">
            <a:avLst/>
          </a:prstGeom>
        </p:spPr>
      </p:pic>
      <p:sp>
        <p:nvSpPr>
          <p:cNvPr id="6" name="Slide Number Placeholder 5">
            <a:extLst>
              <a:ext uri="{FF2B5EF4-FFF2-40B4-BE49-F238E27FC236}">
                <a16:creationId xmlns:a16="http://schemas.microsoft.com/office/drawing/2014/main" id="{17898CD2-84F6-E56E-79A3-90BF9F797D53}"/>
              </a:ext>
            </a:extLst>
          </p:cNvPr>
          <p:cNvSpPr>
            <a:spLocks noGrp="1"/>
          </p:cNvSpPr>
          <p:nvPr>
            <p:ph type="sldNum" sz="quarter" idx="12"/>
          </p:nvPr>
        </p:nvSpPr>
        <p:spPr/>
        <p:txBody>
          <a:bodyPr/>
          <a:lstStyle/>
          <a:p>
            <a:fld id="{8093BB62-3485-464A-A177-DFED7FDC5B14}" type="slidenum">
              <a:rPr lang="en-US" smtClean="0"/>
              <a:t>9</a:t>
            </a:fld>
            <a:endParaRPr lang="en-US" dirty="0"/>
          </a:p>
        </p:txBody>
      </p:sp>
    </p:spTree>
    <p:extLst>
      <p:ext uri="{BB962C8B-B14F-4D97-AF65-F5344CB8AC3E}">
        <p14:creationId xmlns:p14="http://schemas.microsoft.com/office/powerpoint/2010/main" val="3688993151"/>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7177</TotalTime>
  <Words>1514</Words>
  <Application>Microsoft Office PowerPoint</Application>
  <PresentationFormat>Widescreen</PresentationFormat>
  <Paragraphs>164</Paragraphs>
  <Slides>31</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31</vt:i4>
      </vt:variant>
    </vt:vector>
  </HeadingPairs>
  <TitlesOfParts>
    <vt:vector size="39" baseType="lpstr">
      <vt:lpstr>Aptos</vt:lpstr>
      <vt:lpstr>Aptos Display</vt:lpstr>
      <vt:lpstr>Arial</vt:lpstr>
      <vt:lpstr>Calibri</vt:lpstr>
      <vt:lpstr>Sitka Heading</vt:lpstr>
      <vt:lpstr>Wingdings</vt:lpstr>
      <vt:lpstr>1_Custom Design</vt:lpstr>
      <vt:lpstr>Office Theme</vt:lpstr>
      <vt:lpstr>Camarillo Airport Redevelopment Request for Proposal   OPEN HOUSE June 16, 2026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Rumor is that the Airport didn’t provide an opportunity for public input and rushed this RFP process? </vt:lpstr>
      <vt:lpstr>Rumor is the Airport is focused on expansion.  </vt:lpstr>
      <vt:lpstr>Rumor is the Airport is giving preference to larger aircraft and reducing parking for smaller aircraft.</vt:lpstr>
      <vt:lpstr>PowerPoint Presentation</vt:lpstr>
      <vt:lpstr>Rumor is that the Airport is trying to bring more jets, the idea that if we build it, they will come. </vt:lpstr>
      <vt:lpstr>PowerPoint Presentation</vt:lpstr>
      <vt:lpstr>PowerPoint Presentation</vt:lpstr>
      <vt:lpstr>PowerPoint Presentation</vt:lpstr>
      <vt:lpstr>Rumor is the Top Ranked developer for the 4.1 acre site plans to immediately turn around and sell the lease and that any obligations made will not be upheld.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Powers, Erin</dc:creator>
  <cp:lastModifiedBy>Powers, Erin</cp:lastModifiedBy>
  <cp:revision>6</cp:revision>
  <cp:lastPrinted>2026-06-16T23:03:26Z</cp:lastPrinted>
  <dcterms:created xsi:type="dcterms:W3CDTF">2026-03-02T23:04:13Z</dcterms:created>
  <dcterms:modified xsi:type="dcterms:W3CDTF">2026-06-17T00:08:53Z</dcterms:modified>
</cp:coreProperties>
</file>